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29"/>
  </p:notesMasterIdLst>
  <p:sldIdLst>
    <p:sldId id="256" r:id="rId2"/>
    <p:sldId id="257" r:id="rId3"/>
    <p:sldId id="258" r:id="rId4"/>
    <p:sldId id="403" r:id="rId5"/>
    <p:sldId id="404" r:id="rId6"/>
    <p:sldId id="405" r:id="rId7"/>
    <p:sldId id="421" r:id="rId8"/>
    <p:sldId id="420" r:id="rId9"/>
    <p:sldId id="407" r:id="rId10"/>
    <p:sldId id="422" r:id="rId11"/>
    <p:sldId id="409" r:id="rId12"/>
    <p:sldId id="408" r:id="rId13"/>
    <p:sldId id="410" r:id="rId14"/>
    <p:sldId id="423" r:id="rId15"/>
    <p:sldId id="411" r:id="rId16"/>
    <p:sldId id="412" r:id="rId17"/>
    <p:sldId id="414" r:id="rId18"/>
    <p:sldId id="413" r:id="rId19"/>
    <p:sldId id="415" r:id="rId20"/>
    <p:sldId id="428" r:id="rId21"/>
    <p:sldId id="417" r:id="rId22"/>
    <p:sldId id="425" r:id="rId23"/>
    <p:sldId id="418" r:id="rId24"/>
    <p:sldId id="424" r:id="rId25"/>
    <p:sldId id="419" r:id="rId26"/>
    <p:sldId id="426" r:id="rId27"/>
    <p:sldId id="42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ABA"/>
    <a:srgbClr val="E5D593"/>
    <a:srgbClr val="95F96D"/>
    <a:srgbClr val="8C1E6F"/>
    <a:srgbClr val="EB701D"/>
    <a:srgbClr val="11C5BC"/>
    <a:srgbClr val="87F7F7"/>
    <a:srgbClr val="F44A62"/>
    <a:srgbClr val="CDFBF7"/>
    <a:srgbClr val="25D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69" autoAdjust="0"/>
    <p:restoredTop sz="96821" autoAdjust="0"/>
  </p:normalViewPr>
  <p:slideViewPr>
    <p:cSldViewPr snapToGrid="0">
      <p:cViewPr>
        <p:scale>
          <a:sx n="77" d="100"/>
          <a:sy n="77" d="100"/>
        </p:scale>
        <p:origin x="26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5B6EC-AD60-4D96-91E3-23915ADAB94A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0CC66-0608-4B8B-89F2-25C2BE5F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0CC66-0608-4B8B-89F2-25C2BE5FF0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1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citations for all these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0CC66-0608-4B8B-89F2-25C2BE5FF0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05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D9E5-0D68-4FFF-A65A-56685E50D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A7335-5C15-4738-8F8B-92822FEB0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2247-0649-4C02-A823-27598F1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5561-34A4-48B9-BE9F-EAE5A14EF621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B963E-D956-43B9-B0B7-1345712F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ADDC6-A450-43F2-B1B3-D871E2AF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2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714C-B5D8-4789-9B0E-A84E1F19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57A67-52CC-4DC0-AAF6-6EF78EA80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D31EF-DF20-4EC6-AB0E-5289AD6A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D387-DFFA-452C-BC59-57BC629961F0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854D1-23A3-4503-88DB-2BDC172D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D0757-FE54-4811-9279-8EAFCAC3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A56727-D8F3-4FB1-9950-21A9DE939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98270-2583-48DC-977A-333A3930B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188F1-D409-4EB5-8D30-53CD61DB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9603-CE48-4C26-9118-05F9D904E72F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CB2CA-FBE5-41ED-B8FD-84B9EE9F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4E0B0-DA84-41E0-9AC5-48398AD7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3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AE04-88E9-4C17-A387-38311E54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B315-BF11-49A3-8E0E-2AEA27C18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6CABF-78E7-4626-BAF4-900887704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BB8F-DACE-464D-9321-03100C1F25EA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8CFE7-E14A-45B5-AA07-EF2AEBC89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9C0F2-0CF5-4F1C-A47D-252711C2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5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2227-8BD6-4058-98A7-42438ABD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236F4-C498-426A-B2F9-A5ED3458C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9BEE6-EE30-4940-8103-D17FA9DA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C433-20A3-4334-8378-557078AC15EB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D3D4E-434A-453A-A8E7-AB864A6DD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3464A-BAE0-4DD1-9FB6-E86D84B8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9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BF7F-7C8C-469D-A557-3B723F24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019EB-50FD-4C04-90DE-CE7223D8B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ABC72-69CD-49A4-86AD-C7CAA2772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487EE-DFF0-49E1-A01E-660DE182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D4AD-0447-4FBD-B7B7-F0F09EE910B0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9B811-3FAD-4B95-9D21-2103FD54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7D6A9-27C1-4F6F-92A0-91DF668F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4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6A75-2BAC-4421-AECD-65D4B4CF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D806E-54A9-4948-881B-6ACC4020B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6BCA2-61CE-45B7-A040-A9401804C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DC3A2-9A29-4673-B34B-72E8B96B9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F0CAE-1A3B-4C84-AEE8-6E0731E31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BA901B-1EF9-4DAA-AAA9-E695F815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57804-3543-496B-AE00-B25A7C7480EB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7722E-CDD1-4258-8F91-A3793E55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4CCD4B-0FA4-4222-9CE7-64447BA2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5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0B6A-8731-4F94-9930-B83CF0CB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9A725-FC40-49BC-8403-4E14FB953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068AB-9AAC-4078-B96D-F592F8A8BB23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1B606-2CDE-4112-9A9E-622E3D94F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29239-4BE5-4F88-B771-A51386BC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4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0424A4-2CB6-4B7C-AAC7-626646E0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CD62-D646-472E-A1C1-7CEC4A203B7D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433F1B-F168-4476-92F8-4A02F64A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A4E92-A0E1-4465-A79C-9BD7D436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7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3437-4275-4D2B-A7F9-1EC78941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23AD1-EA3B-474E-8E55-A443D896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F966F-6BCB-4960-AC19-F7153C946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F3042-4C92-47CA-97AE-85990FE8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EE975-A639-406E-8D3A-C2545113B8E5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078CB-439F-4F0F-8CFD-9B465EA3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9A266-D2BC-4040-87D7-4B48CAD0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1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7DE4-6648-4DA8-8F25-1A54BDC2B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D7200-06D8-45C4-90B4-6634DFBCA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5E8A5-59CF-4048-BC0D-DFCF4D7A6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93349-CEFD-4FDD-9B15-B525E081C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3AED-6143-4944-913F-3DC8FA4AA260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5E52A-5D4D-4197-86E9-B5602348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6F1CE-974D-4B8C-887B-5E080237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5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D35A09-11D1-411C-9CB3-9EF08169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F5BD6-E1F3-4ABC-8981-CCE64ABAF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8C8AC-11BE-4EAB-8477-369C16CF0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D4793-55BB-4EFD-8C61-B5BF0D506878}" type="datetime1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6683F-8DF8-4670-8D2A-0CFA8AD7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D06D8-37AA-42BA-A70D-2E1475EB2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2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43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9.xml"/><Relationship Id="rId7" Type="http://schemas.openxmlformats.org/officeDocument/2006/relationships/image" Target="../media/image4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0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33.xml"/><Relationship Id="rId7" Type="http://schemas.openxmlformats.org/officeDocument/2006/relationships/image" Target="../media/image4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4.xml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37.xml"/><Relationship Id="rId7" Type="http://schemas.openxmlformats.org/officeDocument/2006/relationships/image" Target="../media/image48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2.png"/><Relationship Id="rId5" Type="http://schemas.openxmlformats.org/officeDocument/2006/relationships/tags" Target="../tags/tag39.xml"/><Relationship Id="rId10" Type="http://schemas.openxmlformats.org/officeDocument/2006/relationships/image" Target="../media/image51.png"/><Relationship Id="rId4" Type="http://schemas.openxmlformats.org/officeDocument/2006/relationships/tags" Target="../tags/tag38.xml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43.xml"/><Relationship Id="rId7" Type="http://schemas.openxmlformats.org/officeDocument/2006/relationships/image" Target="../media/image45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4.xml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47.xml"/><Relationship Id="rId7" Type="http://schemas.openxmlformats.org/officeDocument/2006/relationships/image" Target="../media/image5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0.png"/><Relationship Id="rId5" Type="http://schemas.openxmlformats.org/officeDocument/2006/relationships/tags" Target="../tags/tag49.xml"/><Relationship Id="rId10" Type="http://schemas.openxmlformats.org/officeDocument/2006/relationships/image" Target="../media/image59.png"/><Relationship Id="rId4" Type="http://schemas.openxmlformats.org/officeDocument/2006/relationships/tags" Target="../tags/tag48.xml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7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63.jpeg"/><Relationship Id="rId2" Type="http://schemas.openxmlformats.org/officeDocument/2006/relationships/tags" Target="../tags/tag51.xml"/><Relationship Id="rId16" Type="http://schemas.openxmlformats.org/officeDocument/2006/relationships/image" Target="../media/image65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40.png"/><Relationship Id="rId5" Type="http://schemas.openxmlformats.org/officeDocument/2006/relationships/tags" Target="../tags/tag54.xml"/><Relationship Id="rId1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tags" Target="../tags/tag53.xml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www.pennmedicine.org/news/news-releases/2019/septemb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tags" Target="../tags/tag58.xml"/><Relationship Id="rId16" Type="http://schemas.openxmlformats.org/officeDocument/2006/relationships/image" Target="../media/image74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69.PNG"/><Relationship Id="rId5" Type="http://schemas.openxmlformats.org/officeDocument/2006/relationships/tags" Target="../tags/tag61.xml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tags" Target="../tags/tag60.xml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80.png"/><Relationship Id="rId5" Type="http://schemas.openxmlformats.org/officeDocument/2006/relationships/image" Target="../media/image5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2.xml"/><Relationship Id="rId16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2.png"/><Relationship Id="rId5" Type="http://schemas.openxmlformats.org/officeDocument/2006/relationships/tags" Target="../tags/tag5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tags" Target="../tags/tag10.xml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jpg"/><Relationship Id="rId2" Type="http://schemas.openxmlformats.org/officeDocument/2006/relationships/tags" Target="../tags/tag9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tags" Target="../tags/tag17.xml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Is deep learning overhyped? - TechTalks">
            <a:extLst>
              <a:ext uri="{FF2B5EF4-FFF2-40B4-BE49-F238E27FC236}">
                <a16:creationId xmlns:a16="http://schemas.microsoft.com/office/drawing/2014/main" id="{CC4C18A9-2A37-4242-A3D2-8A39FC06A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515" y="839044"/>
            <a:ext cx="7172970" cy="3984361"/>
          </a:xfrm>
          <a:prstGeom prst="rect">
            <a:avLst/>
          </a:prstGeom>
          <a:noFill/>
          <a:effectLst>
            <a:outerShdw dist="50800" dir="5400000" algn="ctr" rotWithShape="0">
              <a:schemeClr val="bg1"/>
            </a:outerShdw>
            <a:reflection blurRad="6350" stA="50000" endA="300" endPos="55000" dir="5400000" sy="-100000" algn="bl" rotWithShape="0"/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1CF4E-8AA2-49F2-A235-5176D0C55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090" y="520293"/>
            <a:ext cx="10058400" cy="2310931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Under-Counted Tensor Completion with Neural Side Information Learner: Recoverability and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A8D19-ACF1-4B1C-8BA1-58ED68C15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090" y="3255814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  <a:cs typeface="Adobe Devanagari" panose="02040503050201020203" pitchFamily="18" charset="0"/>
              </a:rPr>
              <a:t>Shahana Ibrahim, Xiao Fu, Rebecca Hutchinson, Eugene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  <a:cs typeface="Adobe Devanagari" panose="02040503050201020203" pitchFamily="18" charset="0"/>
              </a:rPr>
              <a:t>Seo</a:t>
            </a:r>
            <a:endParaRPr lang="en-US" sz="3200" b="1" dirty="0">
              <a:solidFill>
                <a:schemeClr val="accent2">
                  <a:lumMod val="50000"/>
                </a:schemeClr>
              </a:solidFill>
              <a:latin typeface="Franklin Gothic Medium" panose="020B0603020102020204" pitchFamily="34" charset="0"/>
              <a:cs typeface="Adobe Devanagari" panose="02040503050201020203" pitchFamily="18" charset="0"/>
            </a:endParaRP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  <a:cs typeface="Adobe Devanagari" panose="02040503050201020203" pitchFamily="18" charset="0"/>
              </a:rPr>
              <a:t>SIAM OP23</a:t>
            </a:r>
          </a:p>
          <a:p>
            <a:r>
              <a:rPr lang="en-US" b="1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			</a:t>
            </a:r>
          </a:p>
        </p:txBody>
      </p:sp>
      <p:pic>
        <p:nvPicPr>
          <p:cNvPr id="13316" name="Picture 4" descr="Download Oregon State University, - Oregon State Uni Logo - Full Size PNG  Image - PNGkit">
            <a:extLst>
              <a:ext uri="{FF2B5EF4-FFF2-40B4-BE49-F238E27FC236}">
                <a16:creationId xmlns:a16="http://schemas.microsoft.com/office/drawing/2014/main" id="{25838742-FF6E-4123-A2E6-34B55E2B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4239952"/>
            <a:ext cx="1866063" cy="196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61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E0A0C484-9C47-47B3-B1AA-4C0860E8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446" y="3212404"/>
            <a:ext cx="7476354" cy="34219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4892-1806-4145-89C0-D10D4543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2E4AB8E-518E-4C6F-895B-7BE80ECABB85}"/>
              </a:ext>
            </a:extLst>
          </p:cNvPr>
          <p:cNvSpPr txBox="1">
            <a:spLocks/>
          </p:cNvSpPr>
          <p:nvPr/>
        </p:nvSpPr>
        <p:spPr>
          <a:xfrm>
            <a:off x="481173" y="4374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Proposed UC-TC Model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F638E7A-3E82-49A8-9B5D-F93AD4A56B73}"/>
              </a:ext>
            </a:extLst>
          </p:cNvPr>
          <p:cNvGrpSpPr/>
          <p:nvPr/>
        </p:nvGrpSpPr>
        <p:grpSpPr>
          <a:xfrm>
            <a:off x="677117" y="1185113"/>
            <a:ext cx="5710620" cy="2476507"/>
            <a:chOff x="677117" y="1185113"/>
            <a:chExt cx="5710620" cy="247650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AFE204A-AEC0-4E0D-9B81-BA7B44D2A049}"/>
                </a:ext>
              </a:extLst>
            </p:cNvPr>
            <p:cNvSpPr/>
            <p:nvPr/>
          </p:nvSpPr>
          <p:spPr>
            <a:xfrm>
              <a:off x="677117" y="1185113"/>
              <a:ext cx="5710620" cy="2476507"/>
            </a:xfrm>
            <a:prstGeom prst="roundRect">
              <a:avLst/>
            </a:prstGeom>
            <a:noFill/>
            <a:ln w="41275" cap="flat">
              <a:solidFill>
                <a:schemeClr val="accent1">
                  <a:lumMod val="5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27" name="Picture 26" descr="\documentclass{article}&#10;\usepackage{amsmath}&#10;\pagestyle{empty}&#10;\usepackage{bm}&#10;\newcommand{\bi}{\bm{i}}&#10;\begin{document}&#10;&#10;\begin{align*} &#10; \lambda_{\bm i} &amp; = \sum_{f=1}^F  \prod_{k=1}^K \bm U_k(i_k,f),~\bm U_k \ge \bm 0, \forall k\in [K], \\&#10; n_{\bm i} &amp;\sim {\sf Poisson}(\lambda_{\bm i}), \\&#10; p_{\bm i} &amp;= g\left(\bm z_{\bm i}\right),~0\le p_{\bm i}\le 1,\label{eq:p_model}\\&#10; y_{\bm i}&amp;\sim {\sf Binomial}(n_{\bm i},p_{\bm i}), &#10; \end{align*}&#10;&#10;\end{document}" title="IguanaTex Bitmap Display">
              <a:extLst>
                <a:ext uri="{FF2B5EF4-FFF2-40B4-BE49-F238E27FC236}">
                  <a16:creationId xmlns:a16="http://schemas.microsoft.com/office/drawing/2014/main" id="{73892AED-5A8C-4E7E-948B-37CD8C5945E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06093" y="1255151"/>
              <a:ext cx="5442455" cy="2297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02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7D065-2783-46FB-87AC-F55C94DC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435AF-FAA6-4537-B6B8-DB56EC0B6A5A}"/>
              </a:ext>
            </a:extLst>
          </p:cNvPr>
          <p:cNvSpPr txBox="1"/>
          <p:nvPr/>
        </p:nvSpPr>
        <p:spPr>
          <a:xfrm>
            <a:off x="754487" y="1897801"/>
            <a:ext cx="10944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Q</a:t>
            </a:r>
            <a:r>
              <a:rPr lang="en-US" sz="3600" b="1" dirty="0"/>
              <a:t>: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Given a few under-counted observations and a set of features, can we </a:t>
            </a:r>
            <a:r>
              <a:rPr lang="en-US" sz="3600" b="1" i="1" u="sng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recover the true counts and the detection probabilities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for all tensor entries?</a:t>
            </a:r>
          </a:p>
        </p:txBody>
      </p:sp>
    </p:spTree>
    <p:extLst>
      <p:ext uri="{BB962C8B-B14F-4D97-AF65-F5344CB8AC3E}">
        <p14:creationId xmlns:p14="http://schemas.microsoft.com/office/powerpoint/2010/main" val="1375764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21DD112-8767-4645-8410-C20556A7AD99}"/>
              </a:ext>
            </a:extLst>
          </p:cNvPr>
          <p:cNvSpPr/>
          <p:nvPr/>
        </p:nvSpPr>
        <p:spPr>
          <a:xfrm>
            <a:off x="2207623" y="1854926"/>
            <a:ext cx="365760" cy="428265"/>
          </a:xfrm>
          <a:prstGeom prst="wedgeRoundRectCallout">
            <a:avLst>
              <a:gd name="adj1" fmla="val -157870"/>
              <a:gd name="adj2" fmla="val 18450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767230-0842-4977-AE10-CFB4583F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5E635A-1831-4BB9-BDE1-045D7F340293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Maximum Likelihood Estimation</a:t>
            </a:r>
          </a:p>
        </p:txBody>
      </p:sp>
      <p:pic>
        <p:nvPicPr>
          <p:cNvPr id="15" name="Picture 14" descr="\documentclass{article}&#10;\usepackage{amsmath}&#10;\pagestyle{empty}&#10;\usepackage{bm}&#10;\newcommand{\bi}{\bm{i}}&#10;\begin{document}&#10;&#10;\begin{align*}&#10;&amp;= \log\left(\prod_{\bi\in\bm \varOmega} \sum_{n=y_{\bi}}^\infty {\sf Pr}(N_{\bi}=n;\lambda_{\bi}) {\sf Pr}(y_{\bi}|N_{\bi}=n; p_{\bi})\right) &#10;\end{align*}&#10;\end{document}" title="IguanaTex Bitmap Display">
            <a:extLst>
              <a:ext uri="{FF2B5EF4-FFF2-40B4-BE49-F238E27FC236}">
                <a16:creationId xmlns:a16="http://schemas.microsoft.com/office/drawing/2014/main" id="{B992177F-5191-499F-AE00-A05A73909F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52651" y="2283191"/>
            <a:ext cx="8383112" cy="1202681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usepackage{bm}&#10;\newcommand{\bi}{\bm{i}}&#10;\begin{document}&#10;&#10;\begin{align*}&#10;&amp;= \sum_{\bi\in\bm \varOmega} \log\left( \sum_{n=y_{\bi}}^\infty\left(\frac{\lambda_{\bi}^{n} e^{-\lambda_{\bi}}}{n!} \frac{n! p_{\bi}^{y_{\bi}} (1-p_{\bi})^{n-y_{\bi}}}{y_{\bi}!(n-y_{\bi})!} \right)\right) \nonumber\\&amp;= \sum_{\bm i\in \bm \varOmega} \left[-\lambda_{\bm i}p_{\bm i}+ y_{\bm i}\log \lambda_{\bm i}+y_{\bm i}\log p_{\bm i}-\log y_{\bm i}!\right]\end{align*}&#10;\end{document}" title="IguanaTex Bitmap Display">
            <a:extLst>
              <a:ext uri="{FF2B5EF4-FFF2-40B4-BE49-F238E27FC236}">
                <a16:creationId xmlns:a16="http://schemas.microsoft.com/office/drawing/2014/main" id="{255FE08A-FA0A-4205-A610-D7F0F6F9C2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01660" y="3674626"/>
            <a:ext cx="7943395" cy="2305535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usepackage{bm}&#10;\newcommand{\bi}{\bm{i}}&#10;\begin{document}&#10;&#10;\begin{align*}&#10;&amp;\log \prod_{\bm i\in \bm \varOmega}{\sf Pr}(y_{\bm i}; \lambda_{\bm i}, p_{\bm i}) \end{align*}&#10;\end{document}" title="IguanaTex Bitmap Display">
            <a:extLst>
              <a:ext uri="{FF2B5EF4-FFF2-40B4-BE49-F238E27FC236}">
                <a16:creationId xmlns:a16="http://schemas.microsoft.com/office/drawing/2014/main" id="{28664174-9281-4C1B-9056-401248F4B2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28472" y="1272050"/>
            <a:ext cx="3334706" cy="87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9FE831-3118-4443-B423-2EA60A175432}"/>
              </a:ext>
            </a:extLst>
          </p:cNvPr>
          <p:cNvSpPr txBox="1"/>
          <p:nvPr/>
        </p:nvSpPr>
        <p:spPr>
          <a:xfrm>
            <a:off x="888274" y="2978382"/>
            <a:ext cx="1959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Indices of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387435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F0776280-8322-4BD9-B80E-E07FC8A529FD}"/>
              </a:ext>
            </a:extLst>
          </p:cNvPr>
          <p:cNvSpPr/>
          <p:nvPr/>
        </p:nvSpPr>
        <p:spPr>
          <a:xfrm>
            <a:off x="8934994" y="3100136"/>
            <a:ext cx="358330" cy="429432"/>
          </a:xfrm>
          <a:prstGeom prst="wedgeRoundRectCallout">
            <a:avLst>
              <a:gd name="adj1" fmla="val 212812"/>
              <a:gd name="adj2" fmla="val 1035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916A449-93F9-4383-A88A-AE95581AEED4}"/>
              </a:ext>
            </a:extLst>
          </p:cNvPr>
          <p:cNvSpPr/>
          <p:nvPr/>
        </p:nvSpPr>
        <p:spPr>
          <a:xfrm>
            <a:off x="5521234" y="2513505"/>
            <a:ext cx="574766" cy="586631"/>
          </a:xfrm>
          <a:prstGeom prst="wedgeRoundRectCallout">
            <a:avLst>
              <a:gd name="adj1" fmla="val 53494"/>
              <a:gd name="adj2" fmla="val 16223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64F57258-7853-4C45-96DD-04B6EC2EB38E}"/>
              </a:ext>
            </a:extLst>
          </p:cNvPr>
          <p:cNvSpPr/>
          <p:nvPr/>
        </p:nvSpPr>
        <p:spPr>
          <a:xfrm>
            <a:off x="7537269" y="3100137"/>
            <a:ext cx="365759" cy="429432"/>
          </a:xfrm>
          <a:prstGeom prst="wedgeRoundRectCallout">
            <a:avLst>
              <a:gd name="adj1" fmla="val 195702"/>
              <a:gd name="adj2" fmla="val 28184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4BE2709A-39A7-4EE0-A6D5-A543A1303C1E}"/>
              </a:ext>
            </a:extLst>
          </p:cNvPr>
          <p:cNvSpPr/>
          <p:nvPr/>
        </p:nvSpPr>
        <p:spPr>
          <a:xfrm>
            <a:off x="2312125" y="2009388"/>
            <a:ext cx="287384" cy="289675"/>
          </a:xfrm>
          <a:prstGeom prst="wedgeRoundRectCallout">
            <a:avLst>
              <a:gd name="adj1" fmla="val -157870"/>
              <a:gd name="adj2" fmla="val 18450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D24B0-4BF9-4E1A-BB88-B389D844156F}"/>
              </a:ext>
            </a:extLst>
          </p:cNvPr>
          <p:cNvSpPr txBox="1"/>
          <p:nvPr/>
        </p:nvSpPr>
        <p:spPr>
          <a:xfrm>
            <a:off x="822959" y="2658920"/>
            <a:ext cx="1959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Indices of the observations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B20F46-164F-46B6-9671-C27D2976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42D69E-294E-4995-8635-1848922F1BCE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Proposed UC-TC Formulation</a:t>
            </a:r>
          </a:p>
        </p:txBody>
      </p:sp>
      <p:pic>
        <p:nvPicPr>
          <p:cNvPr id="15" name="Picture 14" descr="\documentclass{article}&#10;\usepackage{amsmath}&#10;\pagestyle{empty}&#10;\usepackage{bm}&#10;\newcommand{\bi}{\bm{i}}&#10;\newcommand{\z}{\boldsymbol{z}}&#10;\newcommand{\tP}{\underline{\bm P}}&#10;&#10;\begin{document}&#10;&#10; \begin{align*}&#10; \underset{\{\bm U_k\}, \bm \theta,  \{p_{\bm i}\}}{\rm minimize}&amp;~\sum_{\bm i \in \bm \varOmega}\Bigg[\bigg( \sum_{f=1}^F  \prod_{k=1}^K \bm U_k(i_k,f)\bigg)p_{\bm i}-y_{\bm i}\log \bigg( \sum_{f=1}^F  \prod_{k=1}^K \bm U_k(i_k,f)\bigg)  -y_{\bm i}\log p_{\bm i}\Bigg] \end{align*}&#10;\end{document}" title="IguanaTex Bitmap Display">
            <a:extLst>
              <a:ext uri="{FF2B5EF4-FFF2-40B4-BE49-F238E27FC236}">
                <a16:creationId xmlns:a16="http://schemas.microsoft.com/office/drawing/2014/main" id="{BA3B5EC0-892B-46CE-9306-67DC052ED5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9981" y="1248389"/>
            <a:ext cx="11255206" cy="1015315"/>
          </a:xfrm>
          <a:prstGeom prst="rect">
            <a:avLst/>
          </a:prstGeom>
        </p:spPr>
      </p:pic>
      <p:pic>
        <p:nvPicPr>
          <p:cNvPr id="43" name="Picture 42" descr="\documentclass{article}&#10;\usepackage{amsmath}&#10;\pagestyle{empty}&#10;\usepackage{bm}&#10;\newcommand{\bi}{\bm{i}}&#10;\newcommand{\z}{\boldsymbol{z}}&#10;\newcommand{\tP}{\underline{\bm P}}&#10;&#10;\begin{document}&#10;&#10; \begin{align*}&#10; {\rm subject\ to}~~&#10; &amp;  \bm U_k \in {\cal U}_k, ~\forall k \in [K],\\&#10; &amp; p_{\bi} = g_{\bm \theta}(\z_{\bi}), ~ \forall \bm i \in \bm \varXi,~ g_{\bm \theta} \in {\cal G}.&#10; \end{align*}&#10;\end{document}" title="IguanaTex Bitmap Display">
            <a:extLst>
              <a:ext uri="{FF2B5EF4-FFF2-40B4-BE49-F238E27FC236}">
                <a16:creationId xmlns:a16="http://schemas.microsoft.com/office/drawing/2014/main" id="{CC798651-69B3-482D-96C2-2A7F7D90ED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81845" y="2619270"/>
            <a:ext cx="6407102" cy="9102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BC5E2CB-3934-43C0-9F0C-8E18682A71C4}"/>
              </a:ext>
            </a:extLst>
          </p:cNvPr>
          <p:cNvSpPr txBox="1"/>
          <p:nvPr/>
        </p:nvSpPr>
        <p:spPr>
          <a:xfrm>
            <a:off x="7299552" y="4683941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Indices of the recorded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4BCEF9-8645-4A69-85A6-82426F12B377}"/>
              </a:ext>
            </a:extLst>
          </p:cNvPr>
          <p:cNvSpPr txBox="1"/>
          <p:nvPr/>
        </p:nvSpPr>
        <p:spPr>
          <a:xfrm>
            <a:off x="4890094" y="3654343"/>
            <a:ext cx="4044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Constraint set for latent factors, e.g., nonnegativity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69EBAD-D257-478D-839C-FC613EBD18DF}"/>
              </a:ext>
            </a:extLst>
          </p:cNvPr>
          <p:cNvSpPr txBox="1"/>
          <p:nvPr/>
        </p:nvSpPr>
        <p:spPr>
          <a:xfrm>
            <a:off x="9293323" y="3709231"/>
            <a:ext cx="2740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Nonlinear function class e.g., DNNs</a:t>
            </a:r>
          </a:p>
        </p:txBody>
      </p:sp>
      <p:pic>
        <p:nvPicPr>
          <p:cNvPr id="45" name="Picture 44" descr="\documentclass{article}&#10;\usepackage{amsmath}&#10;\pagestyle{empty}&#10;\usepackage{bm}&#10;\newcommand{\bi}{\bm{i}}&#10;\newcommand{\z}{\boldsymbol{z}}&#10;\newcommand{\tP}{\underline{\bm P}}&#10;&#10;\begin{document}&#10;&#10; \begin{align*}&#10; \underset{\{\lambda_{\bm i}\},  \{p_{\bm i}\}}{\rm minimize}&amp;~\sum_{\bm i \in \bm \varOmega}\big[\lambda_{\bm i}p_{\bm i}- y_{\bm i}\log \lambda_{\bm i}-y_{\bm i}\log p_{\bm i}\big] \end{align*}&#10;\end{document}" title="IguanaTex Bitmap Display">
            <a:extLst>
              <a:ext uri="{FF2B5EF4-FFF2-40B4-BE49-F238E27FC236}">
                <a16:creationId xmlns:a16="http://schemas.microsoft.com/office/drawing/2014/main" id="{32D3D4AB-12A9-419B-9222-16400680B70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38896" y="1353455"/>
            <a:ext cx="6734012" cy="83099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642C553-AA14-48EC-981B-0E9BEAB36CA4}"/>
              </a:ext>
            </a:extLst>
          </p:cNvPr>
          <p:cNvGrpSpPr/>
          <p:nvPr/>
        </p:nvGrpSpPr>
        <p:grpSpPr>
          <a:xfrm>
            <a:off x="328773" y="4485340"/>
            <a:ext cx="5192461" cy="2257457"/>
            <a:chOff x="677117" y="1185113"/>
            <a:chExt cx="5710620" cy="2476507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34170C2-7FCF-45F4-A39C-D8043F1AFA88}"/>
                </a:ext>
              </a:extLst>
            </p:cNvPr>
            <p:cNvSpPr/>
            <p:nvPr/>
          </p:nvSpPr>
          <p:spPr>
            <a:xfrm>
              <a:off x="677117" y="1185113"/>
              <a:ext cx="5710620" cy="2476507"/>
            </a:xfrm>
            <a:prstGeom prst="roundRect">
              <a:avLst/>
            </a:prstGeom>
            <a:noFill/>
            <a:ln w="41275" cap="flat">
              <a:solidFill>
                <a:schemeClr val="accent1">
                  <a:lumMod val="5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41" name="Picture 40" descr="\documentclass{article}&#10;\usepackage{amsmath}&#10;\pagestyle{empty}&#10;\usepackage{bm}&#10;\newcommand{\bi}{\bm{i}}&#10;\begin{document}&#10;&#10;\begin{align*} &#10; \lambda_{\bm i} &amp; = \sum_{f=1}^F  \prod_{k=1}^K \bm U_k(i_k,f),~\bm U_k \ge \bm 0, \forall k\in [K], \\&#10; n_{\bm i} &amp;\sim {\sf Poisson}(\lambda_{\bm i}), \\&#10; p_{\bm i} &amp;= g\left(\bm z_{\bm i}\right),~0\le p_{\bm i}\le 1,\label{eq:p_model}\\&#10; y_{\bm i}&amp;\sim {\sf Binomial}(n_{\bm i},p_{\bm i}), &#10; \end{align*}&#10;&#10;\end{document}" title="IguanaTex Bitmap Display">
              <a:extLst>
                <a:ext uri="{FF2B5EF4-FFF2-40B4-BE49-F238E27FC236}">
                  <a16:creationId xmlns:a16="http://schemas.microsoft.com/office/drawing/2014/main" id="{F103F65A-0073-44E2-BB20-D5D136AE154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837734" y="1284789"/>
              <a:ext cx="5442455" cy="2297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26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2" grpId="0" animBg="1"/>
      <p:bldP spid="18" grpId="0" animBg="1"/>
      <p:bldP spid="19" grpId="0"/>
      <p:bldP spid="23" grpId="0"/>
      <p:bldP spid="26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7B86F-9AFA-47FD-BCE8-3B222308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06EA00-72EF-436D-AF39-7842E49E42AD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Proposed UC-TC Formulation</a:t>
            </a:r>
          </a:p>
        </p:txBody>
      </p:sp>
      <p:pic>
        <p:nvPicPr>
          <p:cNvPr id="4" name="Picture 3" descr="\documentclass{article}&#10;\usepackage{amsmath}&#10;\pagestyle{empty}&#10;\usepackage{bm}&#10;\newcommand{\bi}{\bm{i}}&#10;\newcommand{\z}{\boldsymbol{z}}&#10;\newcommand{\tP}{\underline{\bm P}}&#10;&#10;\begin{document}&#10;&#10; \begin{align*}&#10; \underset{\{\bm U_k\}, \bm \theta,  \{p_{\bm i}\}}{\rm minimize}&amp;~\sum_{\bm i \in \bm \varOmega}\Bigg[\bigg( \sum_{f=1}^F  \prod_{k=1}^K \bm U_k(i_k,f)\bigg)p_{\bm i}-y_{\bm i}\log \bigg( \sum_{f=1}^F  \prod_{k=1}^K \bm U_k(i_k,f)\bigg)  -y_{\bm i}\log p_{\bm i}\Bigg] \end{align*}&#10;\end{document}" title="IguanaTex Bitmap Display">
            <a:extLst>
              <a:ext uri="{FF2B5EF4-FFF2-40B4-BE49-F238E27FC236}">
                <a16:creationId xmlns:a16="http://schemas.microsoft.com/office/drawing/2014/main" id="{25CA745A-C2AB-4DCF-A656-AE27E96C36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9981" y="1248389"/>
            <a:ext cx="11255206" cy="1015315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usepackage{bm}&#10;\newcommand{\bi}{\bm{i}}&#10;\newcommand{\z}{\boldsymbol{z}}&#10;\newcommand{\tP}{\underline{\bm P}}&#10;&#10;\begin{document}&#10;&#10; \begin{align*}&#10; {\rm subject\ to}~~&#10; &amp;  \bm U_k \in {\cal U}_k, ~\forall k \in [K],\\&#10; &amp; p_{\bi} = g_{\bm \theta}(\z_{\bi}), ~ \forall \bm i \in \bm \varXi,~ g_{\bm \theta} \in {\cal G}.&#10; \end{align*}&#10;\end{document}" title="IguanaTex Bitmap Display">
            <a:extLst>
              <a:ext uri="{FF2B5EF4-FFF2-40B4-BE49-F238E27FC236}">
                <a16:creationId xmlns:a16="http://schemas.microsoft.com/office/drawing/2014/main" id="{0DFD2217-D519-464D-A925-9916327B51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81845" y="2619270"/>
            <a:ext cx="6407102" cy="91029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77A1138-F20C-4FD1-ADBB-BD504E4CE79B}"/>
              </a:ext>
            </a:extLst>
          </p:cNvPr>
          <p:cNvGrpSpPr/>
          <p:nvPr/>
        </p:nvGrpSpPr>
        <p:grpSpPr>
          <a:xfrm>
            <a:off x="623859" y="4340863"/>
            <a:ext cx="10944282" cy="1204192"/>
            <a:chOff x="623859" y="3947966"/>
            <a:chExt cx="10944282" cy="12041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D2EAD-68DD-4833-B71A-876CD137E2EF}"/>
                </a:ext>
              </a:extLst>
            </p:cNvPr>
            <p:cNvSpPr txBox="1"/>
            <p:nvPr/>
          </p:nvSpPr>
          <p:spPr>
            <a:xfrm>
              <a:off x="5521180" y="4492226"/>
              <a:ext cx="1319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and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443694-C92F-4451-953F-00AF875E6B0D}"/>
                </a:ext>
              </a:extLst>
            </p:cNvPr>
            <p:cNvSpPr txBox="1"/>
            <p:nvPr/>
          </p:nvSpPr>
          <p:spPr>
            <a:xfrm>
              <a:off x="623859" y="3947966"/>
              <a:ext cx="10944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C00000"/>
                  </a:solidFill>
                </a:rPr>
                <a:t>Q</a:t>
              </a:r>
              <a:r>
                <a:rPr lang="en-US" sz="3600" b="1" dirty="0"/>
                <a:t>: </a:t>
              </a: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Can this formulation provably recover</a:t>
              </a:r>
            </a:p>
          </p:txBody>
        </p:sp>
        <p:pic>
          <p:nvPicPr>
            <p:cNvPr id="9" name="Picture 8" descr="\documentclass{article}&#10;\usepackage{amsmath}&#10;\pagestyle{empty}&#10;\begin{document}&#10;&#10;$\lambda_{\boldsymbol{i}}$&#10;&#10;&#10;\end{document}" title="IguanaTex Bitmap Display">
              <a:extLst>
                <a:ext uri="{FF2B5EF4-FFF2-40B4-BE49-F238E27FC236}">
                  <a16:creationId xmlns:a16="http://schemas.microsoft.com/office/drawing/2014/main" id="{BDDC1CE1-C00F-4CCB-83AC-85DCDEC95A1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753" y="4652517"/>
              <a:ext cx="407925" cy="413793"/>
            </a:xfrm>
            <a:prstGeom prst="rect">
              <a:avLst/>
            </a:prstGeom>
          </p:spPr>
        </p:pic>
        <p:pic>
          <p:nvPicPr>
            <p:cNvPr id="17" name="Picture 16" descr="\documentclass{article}&#10;\usepackage{amsmath}&#10;\pagestyle{empty}&#10;\begin{document}&#10;&#10;$p_{\boldsymbol{i}},\forall \boldsymbol{i}$&#10;&#10;&#10;\end{document}" title="IguanaTex Bitmap Display">
              <a:extLst>
                <a:ext uri="{FF2B5EF4-FFF2-40B4-BE49-F238E27FC236}">
                  <a16:creationId xmlns:a16="http://schemas.microsoft.com/office/drawing/2014/main" id="{74D0A755-F124-4884-8411-EB71B21EB45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840332" y="4567666"/>
              <a:ext cx="1101398" cy="4484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914320-05D9-4172-9052-3CE2B839FAC7}"/>
                </a:ext>
              </a:extLst>
            </p:cNvPr>
            <p:cNvSpPr txBox="1"/>
            <p:nvPr/>
          </p:nvSpPr>
          <p:spPr>
            <a:xfrm>
              <a:off x="7499908" y="4505827"/>
              <a:ext cx="1319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56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7C156-7219-41FF-A735-E4360DDC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45D81D-86B5-4279-8BCA-ACC311746D65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Analysis Setup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7FCDAB-562E-41D3-A088-D8D5980C5640}"/>
              </a:ext>
            </a:extLst>
          </p:cNvPr>
          <p:cNvSpPr/>
          <p:nvPr/>
        </p:nvSpPr>
        <p:spPr>
          <a:xfrm>
            <a:off x="1564448" y="1198605"/>
            <a:ext cx="4191261" cy="23848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The ground truths and optimization variables are bounded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5CA9B1-742A-4579-8DB8-BA66CAE39193}"/>
              </a:ext>
            </a:extLst>
          </p:cNvPr>
          <p:cNvSpPr/>
          <p:nvPr/>
        </p:nvSpPr>
        <p:spPr>
          <a:xfrm>
            <a:off x="6593648" y="1198605"/>
            <a:ext cx="4191261" cy="23848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NN class is chosen to be with reasonable complexity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BC17E7-62F9-4739-ABE6-9A6173EBDAF0}"/>
              </a:ext>
            </a:extLst>
          </p:cNvPr>
          <p:cNvSpPr/>
          <p:nvPr/>
        </p:nvSpPr>
        <p:spPr>
          <a:xfrm>
            <a:off x="1564448" y="4154058"/>
            <a:ext cx="4191261" cy="23848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There exists a set of indices      such that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F590DF-9239-4B06-8418-A2EACF677B98}"/>
              </a:ext>
            </a:extLst>
          </p:cNvPr>
          <p:cNvSpPr/>
          <p:nvPr/>
        </p:nvSpPr>
        <p:spPr>
          <a:xfrm>
            <a:off x="6713836" y="4008329"/>
            <a:ext cx="4071073" cy="25305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The ground-truth nonlinearity function and the NN functions are Lipschitz continuous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\documentclass{article}&#10;\usepackage{amsmath}&#10;\usepackage{bm,amssymb}&#10;\pagestyle{empty}&#10;\begin{document}&#10;&#10;$p_{\min}, p_{\max}, \alpha_u, \beta_u$&#10;&#10;&#10;\end{document}" title="IguanaTex Bitmap Display">
            <a:extLst>
              <a:ext uri="{FF2B5EF4-FFF2-40B4-BE49-F238E27FC236}">
                <a16:creationId xmlns:a16="http://schemas.microsoft.com/office/drawing/2014/main" id="{88F1BAE2-6900-4D0F-B681-28A09081D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32804" y="3058303"/>
            <a:ext cx="3054548" cy="370697"/>
          </a:xfrm>
          <a:prstGeom prst="rect">
            <a:avLst/>
          </a:prstGeom>
        </p:spPr>
      </p:pic>
      <p:pic>
        <p:nvPicPr>
          <p:cNvPr id="16" name="Picture 15" descr="\documentclass{article}&#10;\usepackage{amsmath,amssymb}&#10;\pagestyle{empty}&#10;\usepackage{bm,nicefrac,mathrsfs}&#10;\newcommand{\bi}{\bm{i}}&#10;\newcommand{\z}{\boldsymbol{z}}&#10;\newcommand{\tP}{\underline{\bm P}}&#10;\newcommand{\tlambda}{\underline{\bm \Lambda}}&#10;\newcommand{\bTheta}{\bm{\varTheta}}&#10;\newcommand{\bZ}{\bm{Z}}&#10;&#10;&#10;\begin{document}&#10;$\mathscr{R}_{\cal G}, \nu$&#10;   \end{document}" title="IguanaTex Bitmap Display">
            <a:extLst>
              <a:ext uri="{FF2B5EF4-FFF2-40B4-BE49-F238E27FC236}">
                <a16:creationId xmlns:a16="http://schemas.microsoft.com/office/drawing/2014/main" id="{8E101EF5-247A-4FC2-88C7-D66F5C6F56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66191" y="3089221"/>
            <a:ext cx="888818" cy="352849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usepackage{bm}&#10;\newcommand{\bi}{\bm{i}}&#10;\newcommand{\z}{\boldsymbol{z}}&#10;\newcommand{\tP}{\underline{\bm P}}&#10;&#10;\begin{document}&#10;  $&#10;      \max_{\bi,\bm j\in \bm \varTheta} \| \bm z_{\bi} -\bm z_{\bm j}\|_2 \leq \zeta&#10;    $&#10; \end{document}" title="IguanaTex Bitmap Display">
            <a:extLst>
              <a:ext uri="{FF2B5EF4-FFF2-40B4-BE49-F238E27FC236}">
                <a16:creationId xmlns:a16="http://schemas.microsoft.com/office/drawing/2014/main" id="{E4D632CD-56FC-4414-A543-5C60F713DC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00598" y="5522096"/>
            <a:ext cx="3918960" cy="384169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m,amssymb}&#10;\pagestyle{empty}&#10;\begin{document}&#10;&#10;$\bm \varTheta$&#10;&#10;&#10;\end{document}" title="IguanaTex Bitmap Display">
            <a:extLst>
              <a:ext uri="{FF2B5EF4-FFF2-40B4-BE49-F238E27FC236}">
                <a16:creationId xmlns:a16="http://schemas.microsoft.com/office/drawing/2014/main" id="{A900E87A-5D3E-457D-9A4B-A74217F4AE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78478" y="5017620"/>
            <a:ext cx="281600" cy="256000"/>
          </a:xfrm>
          <a:prstGeom prst="rect">
            <a:avLst/>
          </a:prstGeom>
        </p:spPr>
      </p:pic>
      <p:pic>
        <p:nvPicPr>
          <p:cNvPr id="23" name="Picture 22" descr="\documentclass{article}&#10;\usepackage{amsmath}&#10;\usepackage{bm,amssymb}&#10;\pagestyle{empty}&#10;\begin{document}&#10;&#10;$L_g, L_{\bm \theta}$&#10;&#10;&#10;\end{document}" title="IguanaTex Bitmap Display">
            <a:extLst>
              <a:ext uri="{FF2B5EF4-FFF2-40B4-BE49-F238E27FC236}">
                <a16:creationId xmlns:a16="http://schemas.microsoft.com/office/drawing/2014/main" id="{1E82A60D-35B6-4AFB-AFE4-E806D18CB88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83721" y="6064837"/>
            <a:ext cx="99620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E10D3-94A2-4CE7-AA4C-A3297EA4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E8832E-D188-4C38-8931-C677FE487436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Analysis Result</a:t>
            </a:r>
          </a:p>
        </p:txBody>
      </p:sp>
      <p:pic>
        <p:nvPicPr>
          <p:cNvPr id="17" name="Picture 16" descr="\documentclass{article}&#10;\usepackage{amsmath,amssymb}&#10;\pagestyle{empty}&#10;\usepackage{bm,nicefrac,mathrsfs}&#10;\newcommand{\bi}{\bm{i}}&#10;\newcommand{\z}{\boldsymbol{z}}&#10;\newcommand{\tP}{\underline{\bm P}}&#10;\newcommand{\tlambda}{\underline{\bm \Lambda}}&#10;\newcommand{\bTheta}{\bm{\varTheta}}&#10;\newcommand{\bZ}{\bm{Z}}&#10;&#10;&#10;\begin{document}&#10;\noindent&#10;{\bf Theorem 1.} Assume that the entries of index sets $\bm \varOmega$ and $\bm \varXi$ are sampled from $[I_1]\times \dots \times [I_K]$ uniformly at random  &#10;{with replacement}&#10;and satisfies&#10;    $&#10;        \bm \varOmega \subseteq \bm \varXi.&#10;   $ &#10;{In addition, let $\bm z_{\bi}, \dots, \bm z_{\bi_S}$ {be} the set of observed features}. {Assume} that each $\bm z_{\bi}$ is drawn from a distribution ${\cal D}$. &#10;Then, for $\delta &gt; 0$, the following hold with probability of at least $1-5\delta-3e^{-\alpha(e^2-3)}$:&#10;\begin{align*}&#10; \frac{\left\|  \tlambda^\natural - \widehat{\xi} \widehat{\tlambda} \right\|^2_{\rm F}}{{\prod _k I_k}}&amp;\leq  {\cal O}\left(\frac{1}{ p^2_{\min}}\varrho_1\right),\\&#10; \underset{\bm z_{\bi} \sim \mathcal{D}} {\mathbb{E}}\left[(p_{\bi}^\natural-\nicefrac{1}{\widehat{\xi}}\widehat{g}_{\bm \theta}(\bm z_{\bi}))^2\right] &amp;\le {\cal O}\left(\frac{p_{\max}}{\beta p^2_{\min}}\varrho_1+\varrho_2\right),&#10;\end{align*}&#10;where $\varrho_1 = F\alpha_u^K\left({{\eta} +\zeta^2(L_g+L_{\theta})^2 } +\sqrt{\frac{\log(1/\delta)}{|\bTheta|}}\right)$,&#10;\begin{align*}&#10;     \varrho_2 &amp;= \sqrt{\frac{\log(1/\delta)}{S}} + \frac{\left(\|\bZ\|_{\rm F}\mathscr{R}_{\mathcal{G}}\right)^{1/4}}{\sqrt{S}},\\&#10; \eta^2 &amp;=    \frac{K\sum_k I_k +  \|\bZ\|_{\rm F}\mathscr{R}_{\mathcal{G}}}{\sqrt{T}}  + c\sqrt{\frac{\log(1/\delta)}{T}} +\alpha\nu,  &#10;\end{align*}&#10;  $c = \alpha\max\{ |\log \beta|,\log\alpha  \}$, $\alpha = F\alpha_u^K p_{\max}$, $\beta = F\beta_u^K p_{\min}$,  $\bm Z=[\bm z_{\bi_1},\dots, \bm z_{\bi_{S}}] \in \mathbb{R}^{D \times S}$, $T=|\bm \varOmega|$, and $\widehat{\xi}$ denote the global scaling ambiguity. &#10;   \end{document}" title="IguanaTex Bitmap Display">
            <a:extLst>
              <a:ext uri="{FF2B5EF4-FFF2-40B4-BE49-F238E27FC236}">
                <a16:creationId xmlns:a16="http://schemas.microsoft.com/office/drawing/2014/main" id="{ACADE390-8C98-4F26-871C-8AC2C0ABA9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3998" y="1006435"/>
            <a:ext cx="7292289" cy="55730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DDC250-7FB6-414A-9491-3D6E173C7B81}"/>
              </a:ext>
            </a:extLst>
          </p:cNvPr>
          <p:cNvSpPr/>
          <p:nvPr/>
        </p:nvSpPr>
        <p:spPr>
          <a:xfrm>
            <a:off x="449893" y="942075"/>
            <a:ext cx="7566764" cy="5688762"/>
          </a:xfrm>
          <a:prstGeom prst="rect">
            <a:avLst/>
          </a:prstGeom>
          <a:noFill/>
          <a:ln w="730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D9E5A1-6AC5-47F1-9F1B-4198FBD31DB3}"/>
              </a:ext>
            </a:extLst>
          </p:cNvPr>
          <p:cNvCxnSpPr/>
          <p:nvPr/>
        </p:nvCxnSpPr>
        <p:spPr>
          <a:xfrm flipH="1">
            <a:off x="5949863" y="1032713"/>
            <a:ext cx="2818356" cy="171048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0BC590-4291-4DBF-8AB0-4A43FCA882A9}"/>
              </a:ext>
            </a:extLst>
          </p:cNvPr>
          <p:cNvCxnSpPr/>
          <p:nvPr/>
        </p:nvCxnSpPr>
        <p:spPr>
          <a:xfrm flipH="1">
            <a:off x="6425852" y="1032713"/>
            <a:ext cx="2329841" cy="239628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4312AB-6F2E-429F-9271-03991A80011F}"/>
              </a:ext>
            </a:extLst>
          </p:cNvPr>
          <p:cNvSpPr/>
          <p:nvPr/>
        </p:nvSpPr>
        <p:spPr>
          <a:xfrm>
            <a:off x="8816199" y="438411"/>
            <a:ext cx="2444699" cy="11398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True-counts and detection prob. Can be recovered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DF4D68-E2AD-4BB3-B3A2-C0F2E4703FBF}"/>
              </a:ext>
            </a:extLst>
          </p:cNvPr>
          <p:cNvSpPr/>
          <p:nvPr/>
        </p:nvSpPr>
        <p:spPr>
          <a:xfrm>
            <a:off x="8755692" y="2632033"/>
            <a:ext cx="2598107" cy="11398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chemeClr val="tx1"/>
                </a:solidFill>
              </a:rPr>
              <a:t>More similar features </a:t>
            </a:r>
            <a:r>
              <a:rPr lang="en-US" b="1" dirty="0">
                <a:solidFill>
                  <a:schemeClr val="tx1"/>
                </a:solidFill>
              </a:rPr>
              <a:t>are helpful for accurate estimation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A949BE-7AA7-48E8-B2A5-6029047EED5E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2805832" y="3201967"/>
            <a:ext cx="5949860" cy="9747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93174C-D96A-4926-8BC6-7ABCB36DB31C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734840" y="3201967"/>
            <a:ext cx="4020852" cy="114055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03107F4-5EDB-42FA-81CE-DBAC40FC1AF7}"/>
              </a:ext>
            </a:extLst>
          </p:cNvPr>
          <p:cNvSpPr/>
          <p:nvPr/>
        </p:nvSpPr>
        <p:spPr>
          <a:xfrm>
            <a:off x="8755691" y="4352903"/>
            <a:ext cx="2598107" cy="11398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There is a trade off between the complexity of NN and est. accuracy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4B0C9-EB12-4B4C-A88D-1E66F477BB4D}"/>
              </a:ext>
            </a:extLst>
          </p:cNvPr>
          <p:cNvSpPr txBox="1"/>
          <p:nvPr/>
        </p:nvSpPr>
        <p:spPr>
          <a:xfrm>
            <a:off x="8151833" y="1587786"/>
            <a:ext cx="372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There is a global scaling/counter-scaling ambiguity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6DCDE1-D07D-43F1-94BE-C348B2AE0D1C}"/>
              </a:ext>
            </a:extLst>
          </p:cNvPr>
          <p:cNvCxnSpPr/>
          <p:nvPr/>
        </p:nvCxnSpPr>
        <p:spPr>
          <a:xfrm flipH="1">
            <a:off x="4471792" y="4747364"/>
            <a:ext cx="4283899" cy="6388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32CC9F-1A3A-428B-87D2-7125A37B6478}"/>
              </a:ext>
            </a:extLst>
          </p:cNvPr>
          <p:cNvCxnSpPr/>
          <p:nvPr/>
        </p:nvCxnSpPr>
        <p:spPr>
          <a:xfrm flipH="1">
            <a:off x="6274479" y="4744711"/>
            <a:ext cx="2481212" cy="81242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46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5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02D4B60-5E9C-4663-8CA7-0B3F083DFAA0}"/>
              </a:ext>
            </a:extLst>
          </p:cNvPr>
          <p:cNvSpPr/>
          <p:nvPr/>
        </p:nvSpPr>
        <p:spPr>
          <a:xfrm>
            <a:off x="6317673" y="3560571"/>
            <a:ext cx="1226127" cy="531405"/>
          </a:xfrm>
          <a:prstGeom prst="wedgeRoundRectCallout">
            <a:avLst>
              <a:gd name="adj1" fmla="val 40184"/>
              <a:gd name="adj2" fmla="val 20328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7012D88-FAFB-408C-BD9F-A690FD0A7620}"/>
              </a:ext>
            </a:extLst>
          </p:cNvPr>
          <p:cNvSpPr/>
          <p:nvPr/>
        </p:nvSpPr>
        <p:spPr>
          <a:xfrm>
            <a:off x="5174673" y="3029166"/>
            <a:ext cx="477982" cy="531405"/>
          </a:xfrm>
          <a:prstGeom prst="wedgeRoundRectCallout">
            <a:avLst>
              <a:gd name="adj1" fmla="val -503441"/>
              <a:gd name="adj2" fmla="val 2223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AD78476-5B9E-480F-B2A8-1993BA283C91}"/>
              </a:ext>
            </a:extLst>
          </p:cNvPr>
          <p:cNvSpPr/>
          <p:nvPr/>
        </p:nvSpPr>
        <p:spPr>
          <a:xfrm>
            <a:off x="1959428" y="1304365"/>
            <a:ext cx="9954666" cy="1519517"/>
          </a:xfrm>
          <a:prstGeom prst="wedgeRoundRectCallout">
            <a:avLst>
              <a:gd name="adj1" fmla="val 37793"/>
              <a:gd name="adj2" fmla="val 8285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E10D3-94A2-4CE7-AA4C-A3297EA4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E8832E-D188-4C38-8931-C677FE487436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Algorithm Design</a:t>
            </a:r>
          </a:p>
        </p:txBody>
      </p:sp>
      <p:pic>
        <p:nvPicPr>
          <p:cNvPr id="5" name="Picture 4" descr="\documentclass{article}&#10;\usepackage{amsmath}&#10;\pagestyle{empty}&#10;\usepackage{bm}&#10;\newcommand{\bi}{\bm{i}}&#10;\newcommand{\z}{\boldsymbol{z}}&#10;\newcommand{\tP}{\underline{\bm P}}&#10;&#10;\begin{document}&#10;&#10; \begin{align*}&#10; \underset{\{\bm U_k\}, \bm \theta,  \{p_{\bm i}\}}{\rm minimize}&amp;~\sum_{\bm i \in \bm \varOmega}\Bigg[\bigg( \sum_{f=1}^F  \prod_{k=1}^K \bm U_k(i_k,f)\bigg)p_{\bm i}-y_{\bm i}\log \bigg( \sum_{f=1}^F  \prod_{k=1}^K \bm U_k(i_k,f)\bigg)  -y_{\bm i}\log p_{\bm i}\Bigg] \end{align*}&#10;\end{document}" title="IguanaTex Bitmap Display">
            <a:extLst>
              <a:ext uri="{FF2B5EF4-FFF2-40B4-BE49-F238E27FC236}">
                <a16:creationId xmlns:a16="http://schemas.microsoft.com/office/drawing/2014/main" id="{3370435E-AA8C-490F-BA3D-A960689C3D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9981" y="1509649"/>
            <a:ext cx="11255206" cy="101531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usepackage{bm}&#10;\newcommand{\bi}{\bm{i}}&#10;\newcommand{\z}{\boldsymbol{z}}&#10;\newcommand{\tP}{\underline{\bm P}}&#10;&#10;\begin{document}&#10;&#10; \begin{align*}&#10; {\rm subject\ to}~~&#10; &amp;  \bm U_k \in {\cal U}_k, ~\forall k \in [K],\\&#10; &amp; p_{\bi} = g_{\bm \theta}(\z_{\bi}), ~ \forall \bm i \in \bm \varXi,~ g_{\bm \theta} \in {\cal G}.&#10; \end{align*}&#10;\end{document}" title="IguanaTex Bitmap Display">
            <a:extLst>
              <a:ext uri="{FF2B5EF4-FFF2-40B4-BE49-F238E27FC236}">
                <a16:creationId xmlns:a16="http://schemas.microsoft.com/office/drawing/2014/main" id="{125A60CA-FCF0-473B-8481-9DF10830BE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18774" y="3105423"/>
            <a:ext cx="6407102" cy="910299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bm,amssymb}&#10;\pagestyle{empty}&#10;\begin{document}&#10;&#10;$L(\bm U, \bm \theta, \underline{\bm P})$&#10;&#10;&#10;\end{document}" title="IguanaTex Bitmap Display">
            <a:extLst>
              <a:ext uri="{FF2B5EF4-FFF2-40B4-BE49-F238E27FC236}">
                <a16:creationId xmlns:a16="http://schemas.microsoft.com/office/drawing/2014/main" id="{1837E966-8A12-447A-A153-26E052F5F1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189609" y="3560571"/>
            <a:ext cx="1670393" cy="365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CF91A0-1C56-4474-BCFC-2D5A02E16FF4}"/>
              </a:ext>
            </a:extLst>
          </p:cNvPr>
          <p:cNvSpPr txBox="1"/>
          <p:nvPr/>
        </p:nvSpPr>
        <p:spPr>
          <a:xfrm>
            <a:off x="1724890" y="4530436"/>
            <a:ext cx="2330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Nonnegativity</a:t>
            </a:r>
          </a:p>
        </p:txBody>
      </p:sp>
      <p:pic>
        <p:nvPicPr>
          <p:cNvPr id="15" name="Picture 14" descr="\documentclass{article}&#10;\usepackage{amsmath}&#10;\usepackage{bm,amssymb}&#10;\pagestyle{empty}&#10;\begin{document}&#10;&#10;$\bm \varOmega  \neq \bm \varXi$&#10;&#10;&#10;\end{document}" title="IguanaTex Bitmap Display">
            <a:extLst>
              <a:ext uri="{FF2B5EF4-FFF2-40B4-BE49-F238E27FC236}">
                <a16:creationId xmlns:a16="http://schemas.microsoft.com/office/drawing/2014/main" id="{B4BC50E2-2E25-4F45-BA6E-BA29A2476B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59800" y="5053656"/>
            <a:ext cx="902022" cy="277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EE5B24-3B27-462D-9ECC-A19F2AF114AC}"/>
              </a:ext>
            </a:extLst>
          </p:cNvPr>
          <p:cNvSpPr txBox="1"/>
          <p:nvPr/>
        </p:nvSpPr>
        <p:spPr>
          <a:xfrm>
            <a:off x="4818772" y="5216991"/>
            <a:ext cx="6191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there may be some observations without features recorded or vice versa</a:t>
            </a:r>
          </a:p>
        </p:txBody>
      </p:sp>
    </p:spTree>
    <p:extLst>
      <p:ext uri="{BB962C8B-B14F-4D97-AF65-F5344CB8AC3E}">
        <p14:creationId xmlns:p14="http://schemas.microsoft.com/office/powerpoint/2010/main" val="372227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8" grpId="0" animBg="1"/>
      <p:bldP spid="1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E421F-74F9-49AA-BF5C-A9A7674C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DBE4BD-E0FC-486E-B2E5-366772CD0644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Proposed Algorithm - 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UncleTC</a:t>
            </a:r>
          </a:p>
        </p:txBody>
      </p:sp>
      <p:pic>
        <p:nvPicPr>
          <p:cNvPr id="6" name="Picture 5" descr="\documentclass{article}&#10;\usepackage{amsmath}&#10;\pagestyle{empty}&#10;\usepackage{bm}&#10;\newcommand{\bi}{\bm{i}}&#10;\newcommand{\z}{\boldsymbol{z}}&#10;\newcommand{\tP}{\underline{\bm P}}&#10;&#10;\begin{document}&#10;&#10; \begin{align*} &#10; \underset{\{\bm U_k\}, \bm \theta,  \{p_{\bm i}\}}{\rm minimize}&amp;~\frac{1}{|\bm \varOmega|}L(\bm U,\bm \theta, \tP)+\frac{\mu}{|\bm \varXi|} \sum_{\bm i \in \bm \varXi}\ell(g_{\bm \theta}(\bm z_{\bm i}),p_{\bm i}), \\&#10; {\rm subject\ to}~~ &amp;&#10; \bm U_k \ge \bm 0, \forall k \in [K], \\&#10; %&amp;{\blue \beta_u \le \bm U_k(i_k,f) \le \alpha_u, \forall i_k,f,k}, \label{eq:nonnegative_emb}\\\&#10; &amp; 0 \le p_{\bm i} \le 1, ~ \forall \bm i \in \bm \varOmega \cup \bm \varXi,~ g_{\bm \theta} \in {\cal G},&#10;\end{align*}&#10;\end{document}" title="IguanaTex Bitmap Display">
            <a:extLst>
              <a:ext uri="{FF2B5EF4-FFF2-40B4-BE49-F238E27FC236}">
                <a16:creationId xmlns:a16="http://schemas.microsoft.com/office/drawing/2014/main" id="{C317FC4C-F03D-48DC-A7E1-5C634C7854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37811" y="1140366"/>
            <a:ext cx="8949362" cy="2288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52D0D-735D-4475-A67F-B00F420DA6D7}"/>
              </a:ext>
            </a:extLst>
          </p:cNvPr>
          <p:cNvSpPr txBox="1"/>
          <p:nvPr/>
        </p:nvSpPr>
        <p:spPr>
          <a:xfrm>
            <a:off x="668845" y="4058432"/>
            <a:ext cx="1152315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solidFill>
                  <a:schemeClr val="accent1">
                    <a:lumMod val="50000"/>
                  </a:schemeClr>
                </a:solidFill>
              </a:rPr>
              <a:t>Block Coordinate Descent</a:t>
            </a: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based updates</a:t>
            </a: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US" sz="3200" b="1" dirty="0"/>
              <a:t>      updates follows majorization-minimization idea </a:t>
            </a:r>
            <a:r>
              <a:rPr lang="en-US" b="1" dirty="0"/>
              <a:t>[Chi &amp; Kolda, 2012]</a:t>
            </a: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US" sz="3200" b="1" dirty="0"/>
              <a:t>Constrained convex optimization for      if         is convex</a:t>
            </a:r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US" sz="3200" b="1" dirty="0"/>
              <a:t>    subproblem is an unconstrained NN learning problem</a:t>
            </a:r>
          </a:p>
        </p:txBody>
      </p:sp>
      <p:pic>
        <p:nvPicPr>
          <p:cNvPr id="9" name="Picture 8" descr="\documentclass{article}&#10;\usepackage{amsmath}&#10;\usepackage{bm,amssymb}&#10;\pagestyle{empty}&#10;\begin{document}&#10;&#10;$\bm U_k$&#10;&#10;&#10;\end{document}" title="IguanaTex Bitmap Display">
            <a:extLst>
              <a:ext uri="{FF2B5EF4-FFF2-40B4-BE49-F238E27FC236}">
                <a16:creationId xmlns:a16="http://schemas.microsoft.com/office/drawing/2014/main" id="{206B89AF-F99D-492B-A048-0CDFFB78EE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85117" y="4706659"/>
            <a:ext cx="460800" cy="341333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bm,amssymb}&#10;\pagestyle{empty}&#10;\begin{document}&#10;&#10;$\ell(\cdot)$&#10;&#10;&#10;\end{document}" title="IguanaTex Bitmap Display">
            <a:extLst>
              <a:ext uri="{FF2B5EF4-FFF2-40B4-BE49-F238E27FC236}">
                <a16:creationId xmlns:a16="http://schemas.microsoft.com/office/drawing/2014/main" id="{1AB855AD-F1A7-4994-AF81-897B8C5650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283842" y="5170614"/>
            <a:ext cx="553448" cy="407162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bm,amssymb}&#10;\pagestyle{empty}&#10;\begin{document}&#10;&#10;$\bm \theta$&#10;&#10;&#10;\end{document}" title="IguanaTex Bitmap Display">
            <a:extLst>
              <a:ext uri="{FF2B5EF4-FFF2-40B4-BE49-F238E27FC236}">
                <a16:creationId xmlns:a16="http://schemas.microsoft.com/office/drawing/2014/main" id="{C4424F7F-715A-4683-B7CE-8EA3D1C5871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10717" y="5630161"/>
            <a:ext cx="245060" cy="341333"/>
          </a:xfrm>
          <a:prstGeom prst="rect">
            <a:avLst/>
          </a:prstGeom>
        </p:spPr>
      </p:pic>
      <p:pic>
        <p:nvPicPr>
          <p:cNvPr id="16" name="Picture 15" descr="\documentclass{article}&#10;\usepackage{amsmath}&#10;\usepackage{bm,amssymb}&#10;\pagestyle{empty}&#10;\begin{document}&#10;&#10;$p_{\boldsymbol{i}}$&#10;&#10;&#10;\end{document}" title="IguanaTex Bitmap Display">
            <a:extLst>
              <a:ext uri="{FF2B5EF4-FFF2-40B4-BE49-F238E27FC236}">
                <a16:creationId xmlns:a16="http://schemas.microsoft.com/office/drawing/2014/main" id="{BED05510-99D2-4103-9880-420BF4D3DD3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432960" y="5207050"/>
            <a:ext cx="393527" cy="2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053CA-91ED-4926-9A90-28ED397A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33B9EB-1C7C-487B-B9D7-C22F254E284E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Simulation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333C1-43BD-412A-A103-E63D559B01DA}"/>
              </a:ext>
            </a:extLst>
          </p:cNvPr>
          <p:cNvSpPr txBox="1"/>
          <p:nvPr/>
        </p:nvSpPr>
        <p:spPr>
          <a:xfrm>
            <a:off x="563671" y="13903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\documentclass{article}&#10;\usepackage{amsmath}&#10;\usepackage{bm,amssymb}&#10;\pagestyle{empty}&#10;\begin{document}&#10;&#10;$ g(\bm z) = {\rm sigmoid}(\bm \nu^{\top}(0.5\bm z^3+0.2\bm z))$&#10;&#10;&#10;\end{document}" title="IguanaTex Bitmap Display">
            <a:extLst>
              <a:ext uri="{FF2B5EF4-FFF2-40B4-BE49-F238E27FC236}">
                <a16:creationId xmlns:a16="http://schemas.microsoft.com/office/drawing/2014/main" id="{A5D151CE-B4C1-4569-AB1A-8725E24513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8559" y="2649576"/>
            <a:ext cx="5326346" cy="39817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usepackage{bm,amssymb}&#10;\pagestyle{empty}&#10;\begin{document}&#10;&#10;$I=20, K=3, F=5, D=10, \mu=2000$&#10;&#10;&#10;\end{document}" title="IguanaTex Bitmap Display">
            <a:extLst>
              <a:ext uri="{FF2B5EF4-FFF2-40B4-BE49-F238E27FC236}">
                <a16:creationId xmlns:a16="http://schemas.microsoft.com/office/drawing/2014/main" id="{2345221F-4CB4-428B-AE28-B70113D02B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18559" y="1781707"/>
            <a:ext cx="5445201" cy="2864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4B91D4-4CFE-46FC-B27F-9D7CCFDD38B6}"/>
              </a:ext>
            </a:extLst>
          </p:cNvPr>
          <p:cNvGrpSpPr/>
          <p:nvPr/>
        </p:nvGrpSpPr>
        <p:grpSpPr>
          <a:xfrm>
            <a:off x="6792203" y="1171543"/>
            <a:ext cx="5192461" cy="2257457"/>
            <a:chOff x="677117" y="1185113"/>
            <a:chExt cx="5710620" cy="24765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5D49834-0F1F-4D0B-924E-5C6EC0052AFF}"/>
                </a:ext>
              </a:extLst>
            </p:cNvPr>
            <p:cNvSpPr/>
            <p:nvPr/>
          </p:nvSpPr>
          <p:spPr>
            <a:xfrm>
              <a:off x="677117" y="1185113"/>
              <a:ext cx="5710620" cy="2476507"/>
            </a:xfrm>
            <a:prstGeom prst="roundRect">
              <a:avLst/>
            </a:prstGeom>
            <a:noFill/>
            <a:ln w="41275" cap="flat">
              <a:solidFill>
                <a:schemeClr val="accent1">
                  <a:lumMod val="5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12" name="Picture 11" descr="\documentclass{article}&#10;\usepackage{amsmath}&#10;\pagestyle{empty}&#10;\usepackage{bm}&#10;\newcommand{\bi}{\bm{i}}&#10;\begin{document}&#10;&#10;\begin{align*} &#10; \lambda_{\bm i} &amp; = \sum_{f=1}^F  \prod_{k=1}^K \bm U_k(i_k,f),~\bm U_k \ge \bm 0, \forall k\in [K], \\&#10; n_{\bm i} &amp;\sim {\sf Poisson}(\lambda_{\bm i}), \\&#10; p_{\bm i} &amp;= g\left(\bm z_{\bm i}\right),~0\le p_{\bm i}\le 1,\label{eq:p_model}\\&#10; y_{\bm i}&amp;\sim {\sf Binomial}(n_{\bm i},p_{\bm i}), &#10; \end{align*}&#10;&#10;\end{document}" title="IguanaTex Bitmap Display">
              <a:extLst>
                <a:ext uri="{FF2B5EF4-FFF2-40B4-BE49-F238E27FC236}">
                  <a16:creationId xmlns:a16="http://schemas.microsoft.com/office/drawing/2014/main" id="{FE69ED4C-3779-4C2B-92B7-540590ED209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837734" y="1284789"/>
              <a:ext cx="5442455" cy="229794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5CBF6F2-A83E-456C-9B46-95BB5AD8E613}"/>
              </a:ext>
            </a:extLst>
          </p:cNvPr>
          <p:cNvSpPr txBox="1"/>
          <p:nvPr/>
        </p:nvSpPr>
        <p:spPr>
          <a:xfrm>
            <a:off x="6701425" y="749886"/>
            <a:ext cx="257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60ABA"/>
                </a:solidFill>
              </a:rPr>
              <a:t>Generative Model: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4FAAA6-409A-4FB6-A382-E58A5DD1DC80}"/>
              </a:ext>
            </a:extLst>
          </p:cNvPr>
          <p:cNvGrpSpPr/>
          <p:nvPr/>
        </p:nvGrpSpPr>
        <p:grpSpPr>
          <a:xfrm>
            <a:off x="748402" y="3924020"/>
            <a:ext cx="4061927" cy="1930501"/>
            <a:chOff x="1768733" y="1581150"/>
            <a:chExt cx="8341189" cy="4024313"/>
          </a:xfrm>
        </p:grpSpPr>
        <p:pic>
          <p:nvPicPr>
            <p:cNvPr id="15" name="Picture 2" descr="CS231n Convolutional Neural Networks for Visual Recognition">
              <a:extLst>
                <a:ext uri="{FF2B5EF4-FFF2-40B4-BE49-F238E27FC236}">
                  <a16:creationId xmlns:a16="http://schemas.microsoft.com/office/drawing/2014/main" id="{E2C68256-05A6-4312-81C9-2988CC8CE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8863" y="1581150"/>
              <a:ext cx="7534275" cy="369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8E7E0C-AC77-4EE2-B7AB-2407AF408F3E}"/>
                </a:ext>
              </a:extLst>
            </p:cNvPr>
            <p:cNvSpPr/>
            <p:nvPr/>
          </p:nvSpPr>
          <p:spPr>
            <a:xfrm>
              <a:off x="2238375" y="4438650"/>
              <a:ext cx="1619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391B5B-91E1-41F9-966E-A7E02279494A}"/>
                </a:ext>
              </a:extLst>
            </p:cNvPr>
            <p:cNvSpPr/>
            <p:nvPr/>
          </p:nvSpPr>
          <p:spPr>
            <a:xfrm>
              <a:off x="4029075" y="4819650"/>
              <a:ext cx="1943100" cy="542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EBC644-107B-4794-9AAA-DB60FF9D64EA}"/>
                </a:ext>
              </a:extLst>
            </p:cNvPr>
            <p:cNvSpPr/>
            <p:nvPr/>
          </p:nvSpPr>
          <p:spPr>
            <a:xfrm>
              <a:off x="6143625" y="4819650"/>
              <a:ext cx="2085975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8578A8-5B98-45A9-8F2B-F76618D622B7}"/>
                </a:ext>
              </a:extLst>
            </p:cNvPr>
            <p:cNvSpPr/>
            <p:nvPr/>
          </p:nvSpPr>
          <p:spPr>
            <a:xfrm>
              <a:off x="8229600" y="3838575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\documentclass{article}&#10;\usepackage{amsmath}&#10;\pagestyle{empty}&#10;\begin{document}&#10;&#10;$\boldsymbol{z}_{\boldsymbol i}$&#10;&#10;&#10;\end{document}" title="IguanaTex Bitmap Display">
              <a:extLst>
                <a:ext uri="{FF2B5EF4-FFF2-40B4-BE49-F238E27FC236}">
                  <a16:creationId xmlns:a16="http://schemas.microsoft.com/office/drawing/2014/main" id="{34C5C355-2A22-4468-AA6B-60463574DF7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733" y="2976900"/>
              <a:ext cx="469642" cy="331705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C88CB93-61DA-418D-A176-9674E0A8ED04}"/>
                </a:ext>
              </a:extLst>
            </p:cNvPr>
            <p:cNvSpPr/>
            <p:nvPr/>
          </p:nvSpPr>
          <p:spPr>
            <a:xfrm rot="16200000">
              <a:off x="4843466" y="2352677"/>
              <a:ext cx="495300" cy="5229221"/>
            </a:xfrm>
            <a:prstGeom prst="leftBrace">
              <a:avLst>
                <a:gd name="adj1" fmla="val 54487"/>
                <a:gd name="adj2" fmla="val 4927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\documentclass{article}&#10;\usepackage{amsmath}&#10;\pagestyle{empty}&#10;\begin{document}&#10;&#10;$g_{\boldsymbol \theta}(\cdot)$&#10;&#10;&#10;\end{document}" title="IguanaTex Bitmap Display">
              <a:extLst>
                <a:ext uri="{FF2B5EF4-FFF2-40B4-BE49-F238E27FC236}">
                  <a16:creationId xmlns:a16="http://schemas.microsoft.com/office/drawing/2014/main" id="{DFA49BBD-41CD-4362-8576-3EA321EAA19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807" y="5170012"/>
              <a:ext cx="839613" cy="435451"/>
            </a:xfrm>
            <a:prstGeom prst="rect">
              <a:avLst/>
            </a:prstGeom>
          </p:spPr>
        </p:pic>
        <p:pic>
          <p:nvPicPr>
            <p:cNvPr id="23" name="Picture 22" descr="\documentclass{article}&#10;\usepackage{amsmath}&#10;\pagestyle{empty}&#10;\begin{document}&#10;&#10;$p_{\boldsymbol i}$&#10;&#10;&#10;\end{document}" title="IguanaTex Bitmap Display">
              <a:extLst>
                <a:ext uri="{FF2B5EF4-FFF2-40B4-BE49-F238E27FC236}">
                  <a16:creationId xmlns:a16="http://schemas.microsoft.com/office/drawing/2014/main" id="{35E505CD-919D-4C7D-B94B-98E66E810E7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9523" y="2976900"/>
              <a:ext cx="450399" cy="3378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17114A8-96BC-4B8F-BD1D-D86748A417DE}"/>
              </a:ext>
            </a:extLst>
          </p:cNvPr>
          <p:cNvSpPr txBox="1"/>
          <p:nvPr/>
        </p:nvSpPr>
        <p:spPr>
          <a:xfrm>
            <a:off x="862753" y="3606261"/>
            <a:ext cx="434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FCNN with 3 layers and 20 hidden units</a:t>
            </a:r>
          </a:p>
        </p:txBody>
      </p:sp>
      <p:pic>
        <p:nvPicPr>
          <p:cNvPr id="26" name="Picture 25" descr="\documentclass{article}&#10;\usepackage{amsmath}&#10;\usepackage{bm,amssymb}&#10;\pagestyle{empty}&#10;\begin{document}&#10;&#10;${\sf MAE}_\lambda = \frac{1}{\prod_k I_k}\sum_{\bm i}\left |\frac{\widehat{\lambda}_{\bm i}}{\widehat{\lambda}^{(\text{avg})}} -\frac{\lambda^\natural_{\bm i}}{\lambda^{\natural(\text{avg})} }\right|$&#10;&#10;\end{document}" title="IguanaTex Bitmap Display">
            <a:extLst>
              <a:ext uri="{FF2B5EF4-FFF2-40B4-BE49-F238E27FC236}">
                <a16:creationId xmlns:a16="http://schemas.microsoft.com/office/drawing/2014/main" id="{504FB09F-774F-4733-ADB7-9110F7337C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792203" y="4589291"/>
            <a:ext cx="4856598" cy="63761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E71332-C696-4B65-8ECF-B20AADA2EDCE}"/>
              </a:ext>
            </a:extLst>
          </p:cNvPr>
          <p:cNvSpPr txBox="1"/>
          <p:nvPr/>
        </p:nvSpPr>
        <p:spPr>
          <a:xfrm>
            <a:off x="748402" y="1311637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60ABA"/>
                </a:solidFill>
              </a:rPr>
              <a:t>Parameters: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D08CE6-9BBA-429E-A714-F2DE0F4C0A01}"/>
              </a:ext>
            </a:extLst>
          </p:cNvPr>
          <p:cNvSpPr txBox="1"/>
          <p:nvPr/>
        </p:nvSpPr>
        <p:spPr>
          <a:xfrm>
            <a:off x="748402" y="2268322"/>
            <a:ext cx="3604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60ABA"/>
                </a:solidFill>
              </a:rPr>
              <a:t>Ground-truth nonlinearity: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5B789F-37C1-4008-A75E-87D967F72B7B}"/>
              </a:ext>
            </a:extLst>
          </p:cNvPr>
          <p:cNvSpPr txBox="1"/>
          <p:nvPr/>
        </p:nvSpPr>
        <p:spPr>
          <a:xfrm>
            <a:off x="862753" y="3272081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60ABA"/>
                </a:solidFill>
              </a:rPr>
              <a:t>NN Function class: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833715-6D42-4097-9477-FD3086C86BFB}"/>
              </a:ext>
            </a:extLst>
          </p:cNvPr>
          <p:cNvSpPr txBox="1"/>
          <p:nvPr/>
        </p:nvSpPr>
        <p:spPr>
          <a:xfrm>
            <a:off x="6672026" y="4255703"/>
            <a:ext cx="11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60ABA"/>
                </a:solidFill>
              </a:rPr>
              <a:t>Metric:</a:t>
            </a:r>
          </a:p>
        </p:txBody>
      </p:sp>
    </p:spTree>
    <p:extLst>
      <p:ext uri="{BB962C8B-B14F-4D97-AF65-F5344CB8AC3E}">
        <p14:creationId xmlns:p14="http://schemas.microsoft.com/office/powerpoint/2010/main" val="378444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98A33-833F-4C37-BDD6-73537A88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50F9A-354E-4BE0-A62F-383730FFF6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8773" y="285000"/>
            <a:ext cx="10058400" cy="74771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Under-counted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7FFA18-743F-48D8-8091-0F97457611E6}"/>
              </a:ext>
            </a:extLst>
          </p:cNvPr>
          <p:cNvGrpSpPr/>
          <p:nvPr/>
        </p:nvGrpSpPr>
        <p:grpSpPr>
          <a:xfrm>
            <a:off x="463816" y="1023252"/>
            <a:ext cx="3800161" cy="5414866"/>
            <a:chOff x="463816" y="1023252"/>
            <a:chExt cx="3800161" cy="5414866"/>
          </a:xfrm>
        </p:grpSpPr>
        <p:pic>
          <p:nvPicPr>
            <p:cNvPr id="13" name="Picture 2 2" descr="Scanning the genetic barcode of plant-pollinator interactions | New Phyt  blog">
              <a:extLst>
                <a:ext uri="{FF2B5EF4-FFF2-40B4-BE49-F238E27FC236}">
                  <a16:creationId xmlns:a16="http://schemas.microsoft.com/office/drawing/2014/main" id="{5721C465-9F9A-4351-AFE0-2FB0D7B8B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7" y="1023252"/>
              <a:ext cx="3540197" cy="2542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A18785-AF49-486C-A348-9DCF08F05A29}"/>
                </a:ext>
              </a:extLst>
            </p:cNvPr>
            <p:cNvSpPr txBox="1"/>
            <p:nvPr/>
          </p:nvSpPr>
          <p:spPr>
            <a:xfrm>
              <a:off x="637771" y="3909608"/>
              <a:ext cx="3378487" cy="41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Plant-Pollinator Interactions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10C5FBFB-EEF7-4FE9-914E-FDA9FF409B09}"/>
                </a:ext>
              </a:extLst>
            </p:cNvPr>
            <p:cNvSpPr/>
            <p:nvPr/>
          </p:nvSpPr>
          <p:spPr>
            <a:xfrm>
              <a:off x="637771" y="4905998"/>
              <a:ext cx="2474575" cy="1532120"/>
            </a:xfrm>
            <a:prstGeom prst="wedgeRoundRectCallout">
              <a:avLst>
                <a:gd name="adj1" fmla="val -5884"/>
                <a:gd name="adj2" fmla="val -85574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Only a small portion of the actual activities may have been observed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44AD19-10A2-4F05-BA80-4AB0A24563E1}"/>
                </a:ext>
              </a:extLst>
            </p:cNvPr>
            <p:cNvSpPr txBox="1"/>
            <p:nvPr/>
          </p:nvSpPr>
          <p:spPr>
            <a:xfrm>
              <a:off x="463816" y="3497974"/>
              <a:ext cx="38001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</a:rPr>
                <a:t>https://www.newphytologist.org/blog/scanning-the-genetic-barcode-of-plant-pollinator-interactions/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80F00C-E829-49E0-8523-E5572BD8D065}"/>
              </a:ext>
            </a:extLst>
          </p:cNvPr>
          <p:cNvGrpSpPr/>
          <p:nvPr/>
        </p:nvGrpSpPr>
        <p:grpSpPr>
          <a:xfrm>
            <a:off x="4151498" y="907193"/>
            <a:ext cx="3800161" cy="5631719"/>
            <a:chOff x="4151498" y="907193"/>
            <a:chExt cx="3800161" cy="5631719"/>
          </a:xfrm>
        </p:grpSpPr>
        <p:pic>
          <p:nvPicPr>
            <p:cNvPr id="14" name="Picture 6" descr="The course of a pandemic – epidemiological statistics pt.1">
              <a:extLst>
                <a:ext uri="{FF2B5EF4-FFF2-40B4-BE49-F238E27FC236}">
                  <a16:creationId xmlns:a16="http://schemas.microsoft.com/office/drawing/2014/main" id="{6709FC9F-CD63-4E22-8888-F177A2423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340" y="1764022"/>
              <a:ext cx="3670939" cy="184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4F54F5-8636-4CA9-AE1D-7E90EE603799}"/>
                </a:ext>
              </a:extLst>
            </p:cNvPr>
            <p:cNvSpPr txBox="1"/>
            <p:nvPr/>
          </p:nvSpPr>
          <p:spPr>
            <a:xfrm>
              <a:off x="5109910" y="3968637"/>
              <a:ext cx="2110512" cy="41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COVID-19 cases</a:t>
              </a:r>
            </a:p>
          </p:txBody>
        </p:sp>
        <p:sp>
          <p:nvSpPr>
            <p:cNvPr id="22" name="Speech Bubble: Rectangle with Corners Rounded 21">
              <a:extLst>
                <a:ext uri="{FF2B5EF4-FFF2-40B4-BE49-F238E27FC236}">
                  <a16:creationId xmlns:a16="http://schemas.microsoft.com/office/drawing/2014/main" id="{755EA7FF-70BF-4B8B-B22A-17ED0A78F2A6}"/>
                </a:ext>
              </a:extLst>
            </p:cNvPr>
            <p:cNvSpPr/>
            <p:nvPr/>
          </p:nvSpPr>
          <p:spPr>
            <a:xfrm>
              <a:off x="4667210" y="4967654"/>
              <a:ext cx="2857579" cy="1571258"/>
            </a:xfrm>
            <a:prstGeom prst="wedgeRoundRectCallout">
              <a:avLst>
                <a:gd name="adj1" fmla="val 1589"/>
                <a:gd name="adj2" fmla="val -82891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Symptom-free patients or lack of testing can cause under-reporting of cases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CEE434-AEF9-49FC-8BA3-38C3B2951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498" y="907193"/>
              <a:ext cx="3776527" cy="91199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02187A-498C-4B98-AF40-573FB597BD3C}"/>
                </a:ext>
              </a:extLst>
            </p:cNvPr>
            <p:cNvSpPr txBox="1"/>
            <p:nvPr/>
          </p:nvSpPr>
          <p:spPr>
            <a:xfrm>
              <a:off x="4151498" y="3563654"/>
              <a:ext cx="38001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</a:rPr>
                <a:t>https://abcnews.go.com/Health/us-hits-100m-covid-19-cases-experts-undercount/story?id=95748100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39AE78-B366-4DB2-8F00-5DBB1CB6EAB5}"/>
              </a:ext>
            </a:extLst>
          </p:cNvPr>
          <p:cNvGrpSpPr/>
          <p:nvPr/>
        </p:nvGrpSpPr>
        <p:grpSpPr>
          <a:xfrm>
            <a:off x="8073033" y="1032713"/>
            <a:ext cx="3987162" cy="5424974"/>
            <a:chOff x="8073033" y="1032713"/>
            <a:chExt cx="3987162" cy="5424974"/>
          </a:xfrm>
        </p:grpSpPr>
        <p:pic>
          <p:nvPicPr>
            <p:cNvPr id="2050" name="Picture 2" descr="Minority Students Still Underrepresented in Medical Schools - Penn Medicine">
              <a:extLst>
                <a:ext uri="{FF2B5EF4-FFF2-40B4-BE49-F238E27FC236}">
                  <a16:creationId xmlns:a16="http://schemas.microsoft.com/office/drawing/2014/main" id="{7E77076E-2D81-4ED1-B2D8-47171514A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779" y="1032713"/>
              <a:ext cx="3776526" cy="24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8E9CF2-074B-49BA-8483-9BCA8BB1C030}"/>
                </a:ext>
              </a:extLst>
            </p:cNvPr>
            <p:cNvSpPr txBox="1"/>
            <p:nvPr/>
          </p:nvSpPr>
          <p:spPr>
            <a:xfrm>
              <a:off x="8314074" y="3961153"/>
              <a:ext cx="3599701" cy="41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Underrepresented Population</a:t>
              </a:r>
            </a:p>
          </p:txBody>
        </p:sp>
        <p:sp>
          <p:nvSpPr>
            <p:cNvPr id="24" name="Speech Bubble: Rectangle with Corners Rounded 23">
              <a:extLst>
                <a:ext uri="{FF2B5EF4-FFF2-40B4-BE49-F238E27FC236}">
                  <a16:creationId xmlns:a16="http://schemas.microsoft.com/office/drawing/2014/main" id="{29D450C9-8B5D-4819-8012-EC75E877CA2F}"/>
                </a:ext>
              </a:extLst>
            </p:cNvPr>
            <p:cNvSpPr/>
            <p:nvPr/>
          </p:nvSpPr>
          <p:spPr>
            <a:xfrm>
              <a:off x="8610600" y="4886429"/>
              <a:ext cx="2857579" cy="1571258"/>
            </a:xfrm>
            <a:prstGeom prst="wedgeRoundRectCallout">
              <a:avLst>
                <a:gd name="adj1" fmla="val 1589"/>
                <a:gd name="adj2" fmla="val -82891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Underrepresented population is reported to be heavily under-counted in census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0C9CB9-3D27-4A83-9BE2-D92D677C3D2F}"/>
                </a:ext>
              </a:extLst>
            </p:cNvPr>
            <p:cNvSpPr txBox="1"/>
            <p:nvPr/>
          </p:nvSpPr>
          <p:spPr>
            <a:xfrm>
              <a:off x="8073033" y="3487639"/>
              <a:ext cx="3987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https://www.pennmedicine.org/news/news-releases/2019/september/</a:t>
              </a:r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</a:rPr>
                <a:t> minority-students-still-underrepresented-in-medical-schools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273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062D9-A0CD-4108-9C37-9107C88A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F70BE57-EE0B-46EC-A110-57886A792BEA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Simulations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0ADBE-8E87-4E1C-8F2B-D5A31DB4A5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673" y="1208077"/>
            <a:ext cx="3544866" cy="2684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F6817-1EC2-44C3-B50D-811F8219E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41" y="3750528"/>
            <a:ext cx="3741930" cy="2684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70389-8CE0-4779-8487-6300DA69F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9725" y="1244305"/>
            <a:ext cx="3463801" cy="2477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0B0A2-69A7-4F8B-9046-587362C821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2697" y="3731274"/>
            <a:ext cx="3613855" cy="26072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DC4579-D416-4CB9-8B8E-CB9DF0E3C7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9206" y="1225010"/>
            <a:ext cx="3741931" cy="2512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E02747-4CBD-4BA1-853E-C1ED7DE79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8285" y="3720783"/>
            <a:ext cx="3720402" cy="2545538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usepackage{bm}&#10;\newcommand{\bi}{\bm{i}}&#10;\newcommand{\z}{\boldsymbol{z}}&#10;\newcommand{\tP}{\underline{\bm P}}&#10;&#10;\begin{document}&#10;&#10; $\bm \varOmega \subset \bm \varXi$&#10;\end{document}" title="IguanaTex Bitmap Display">
            <a:extLst>
              <a:ext uri="{FF2B5EF4-FFF2-40B4-BE49-F238E27FC236}">
                <a16:creationId xmlns:a16="http://schemas.microsoft.com/office/drawing/2014/main" id="{663ED649-C23F-4CD7-AFC0-FF670CA8BB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030259" y="945108"/>
            <a:ext cx="983869" cy="242063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usepackage{bm}&#10;\newcommand{\bi}{\bm{i}}&#10;\newcommand{\z}{\boldsymbol{z}}&#10;\newcommand{\tP}{\underline{\bm P}}&#10;&#10;\begin{document}&#10;&#10; $\bm \varOmega = \bm \varXi$&#10;\end{document}" title="IguanaTex Bitmap Display">
            <a:extLst>
              <a:ext uri="{FF2B5EF4-FFF2-40B4-BE49-F238E27FC236}">
                <a16:creationId xmlns:a16="http://schemas.microsoft.com/office/drawing/2014/main" id="{142B1BA8-D8EC-4E26-A354-0BE3CD7816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652368" y="880824"/>
            <a:ext cx="983869" cy="228399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usepackage{bm}&#10;\newcommand{\bi}{\bm{i}}&#10;\newcommand{\z}{\boldsymbol{z}}&#10;\newcommand{\tP}{\underline{\bm P}}&#10;&#10;\begin{document}&#10;&#10; $\bm \varOmega \supset \bm \varXi$&#10;\end{document}" title="IguanaTex Bitmap Display">
            <a:extLst>
              <a:ext uri="{FF2B5EF4-FFF2-40B4-BE49-F238E27FC236}">
                <a16:creationId xmlns:a16="http://schemas.microsoft.com/office/drawing/2014/main" id="{15DDF055-5D5D-4CAA-8826-7F86876BC2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430769" y="874176"/>
            <a:ext cx="983869" cy="242063"/>
          </a:xfrm>
          <a:prstGeom prst="rect">
            <a:avLst/>
          </a:prstGeom>
        </p:spPr>
      </p:pic>
      <p:pic>
        <p:nvPicPr>
          <p:cNvPr id="29" name="Picture 28" descr="\documentclass{article}&#10;\usepackage{amsmath}&#10;\usepackage{bm,amssymb}&#10;\pagestyle{empty}&#10;\begin{document}&#10;&#10;$\gamma_{\varOmega}=0.1, \gamma_{\varXi}=0.3, \gamma_{\varTheta}=0.2$&#10;&#10;&#10;\end{document}" title="IguanaTex Bitmap Display">
            <a:extLst>
              <a:ext uri="{FF2B5EF4-FFF2-40B4-BE49-F238E27FC236}">
                <a16:creationId xmlns:a16="http://schemas.microsoft.com/office/drawing/2014/main" id="{EAFAE601-F4A6-4BD2-A3C0-CDB9329892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67905" y="6393077"/>
            <a:ext cx="3108575" cy="222476"/>
          </a:xfrm>
          <a:prstGeom prst="rect">
            <a:avLst/>
          </a:prstGeom>
        </p:spPr>
      </p:pic>
      <p:pic>
        <p:nvPicPr>
          <p:cNvPr id="32" name="Picture 31" descr="\documentclass{article}&#10;\usepackage{amsmath}&#10;\usepackage{bm,amssymb}&#10;\pagestyle{empty}&#10;\begin{document}&#10;&#10;$\gamma_{\varOmega}=0.3, \gamma_{\varXi}=0.3, \gamma_{\varTheta}=0.2$&#10;&#10;&#10;\end{document}" title="IguanaTex Bitmap Display">
            <a:extLst>
              <a:ext uri="{FF2B5EF4-FFF2-40B4-BE49-F238E27FC236}">
                <a16:creationId xmlns:a16="http://schemas.microsoft.com/office/drawing/2014/main" id="{2445BAAC-8CCB-414B-9610-26E1936C28C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727977" y="6364859"/>
            <a:ext cx="3108574" cy="222476"/>
          </a:xfrm>
          <a:prstGeom prst="rect">
            <a:avLst/>
          </a:prstGeom>
        </p:spPr>
      </p:pic>
      <p:pic>
        <p:nvPicPr>
          <p:cNvPr id="35" name="Picture 34" descr="\documentclass{article}&#10;\usepackage{amsmath}&#10;\usepackage{bm,amssymb}&#10;\pagestyle{empty}&#10;\begin{document}&#10;&#10;$\gamma_{\varOmega}=0.4, \gamma_{\varXi}=0.3, \gamma_{\varTheta}=0.2$&#10;&#10;&#10;\end{document}" title="IguanaTex Bitmap Display">
            <a:extLst>
              <a:ext uri="{FF2B5EF4-FFF2-40B4-BE49-F238E27FC236}">
                <a16:creationId xmlns:a16="http://schemas.microsoft.com/office/drawing/2014/main" id="{EDF7168B-1137-470D-9A21-6CFE658B6CB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368416" y="6316436"/>
            <a:ext cx="3108574" cy="22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80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20D84-1334-4C8C-9119-5174C6D2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92FE42-CFC3-4FCF-B446-9BEE19298CF4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Simulations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F06FE-1EA1-4807-A204-3F6B73A32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74" y="1837332"/>
            <a:ext cx="10570801" cy="461234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usepackage{bm}&#10;\newcommand{\bi}{\bm{i}}&#10;\newcommand{\z}{\boldsymbol{z}}&#10;\newcommand{\tP}{\underline{\bm P}}&#10;&#10;\begin{document}&#10;  $&#10;      \max_{\bi,\bm j\in \bm \varTheta} \| \bm z_{\bi} -\bm z_{\bm j}\|_2 \leq \zeta&#10;    $&#10; \end{document}" title="IguanaTex Bitmap Display">
            <a:extLst>
              <a:ext uri="{FF2B5EF4-FFF2-40B4-BE49-F238E27FC236}">
                <a16:creationId xmlns:a16="http://schemas.microsoft.com/office/drawing/2014/main" id="{6961BF8D-FEC0-4ECC-B7DA-DABDB8D52A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98734" y="1259677"/>
            <a:ext cx="3918960" cy="38416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AE23A68-FF35-4BA5-9CA6-DD3BBE8F0D09}"/>
              </a:ext>
            </a:extLst>
          </p:cNvPr>
          <p:cNvSpPr/>
          <p:nvPr/>
        </p:nvSpPr>
        <p:spPr>
          <a:xfrm>
            <a:off x="8492647" y="395661"/>
            <a:ext cx="1565753" cy="770332"/>
          </a:xfrm>
          <a:prstGeom prst="wedgeRoundRectCallout">
            <a:avLst>
              <a:gd name="adj1" fmla="val -170455"/>
              <a:gd name="adj2" fmla="val 5792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Varying </a:t>
            </a:r>
          </a:p>
        </p:txBody>
      </p:sp>
      <p:pic>
        <p:nvPicPr>
          <p:cNvPr id="16" name="Picture 15" descr="\documentclass{article}&#10;\usepackage{amsmath}&#10;\pagestyle{empty}&#10;\usepackage{bm}&#10;\newcommand{\bi}{\bm{i}}&#10;\newcommand{\z}{\boldsymbol{z}}&#10;\newcommand{\tP}{\underline{\bm P}}&#10;&#10;\begin{document}&#10;  $&#10; \bm \varTheta    $&#10; \end{document}" title="IguanaTex Bitmap Display">
            <a:extLst>
              <a:ext uri="{FF2B5EF4-FFF2-40B4-BE49-F238E27FC236}">
                <a16:creationId xmlns:a16="http://schemas.microsoft.com/office/drawing/2014/main" id="{1DEC694F-B0B7-40C5-97F5-A2A8E6A514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666136" y="658856"/>
            <a:ext cx="291438" cy="2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69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4BC7D-6719-4F60-88AD-13186E72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F50E1F-BC76-4553-A0C6-1D46B13AA8CF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Simulations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A3BBF-67A8-42B6-A1DD-9A4C4ED2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1" y="1821965"/>
            <a:ext cx="10570801" cy="4627707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usepackage{bm}&#10;\newcommand{\bi}{\bm{i}}&#10;\newcommand{\z}{\boldsymbol{z}}&#10;\newcommand{\tP}{\underline{\bm P}}&#10;&#10;\begin{document}&#10;  $&#10;      \max_{\bi,\bm j\in \bm \varTheta} \| \bm z_{\bi} -\bm z_{\bm j}\|_2 \leq \zeta&#10;    $&#10; \end{document}" title="IguanaTex Bitmap Display">
            <a:extLst>
              <a:ext uri="{FF2B5EF4-FFF2-40B4-BE49-F238E27FC236}">
                <a16:creationId xmlns:a16="http://schemas.microsoft.com/office/drawing/2014/main" id="{571F8DD1-945A-4E03-B0B5-37AE3B7C14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23578" y="1165993"/>
            <a:ext cx="3918960" cy="38416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20038FA-A336-42CF-A1F6-FD7D8B95B866}"/>
              </a:ext>
            </a:extLst>
          </p:cNvPr>
          <p:cNvSpPr/>
          <p:nvPr/>
        </p:nvSpPr>
        <p:spPr>
          <a:xfrm>
            <a:off x="8492647" y="395661"/>
            <a:ext cx="1503123" cy="770332"/>
          </a:xfrm>
          <a:prstGeom prst="wedgeRoundRectCallout">
            <a:avLst>
              <a:gd name="adj1" fmla="val -82955"/>
              <a:gd name="adj2" fmla="val 7255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Varying </a:t>
            </a:r>
          </a:p>
        </p:txBody>
      </p:sp>
      <p:pic>
        <p:nvPicPr>
          <p:cNvPr id="11" name="Picture 10" descr="\documentclass{article}&#10;\usepackage{amsmath}&#10;\pagestyle{empty}&#10;\usepackage{bm}&#10;\newcommand{\bi}{\bm{i}}&#10;\newcommand{\z}{\boldsymbol{z}}&#10;\newcommand{\tP}{\underline{\bm P}}&#10;&#10;\begin{document}&#10;  $&#10;     \zeta&#10;    $&#10; \end{document}" title="IguanaTex Bitmap Display">
            <a:extLst>
              <a:ext uri="{FF2B5EF4-FFF2-40B4-BE49-F238E27FC236}">
                <a16:creationId xmlns:a16="http://schemas.microsoft.com/office/drawing/2014/main" id="{E882DEA0-289C-46EB-9FC4-B4C2320044B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685447" y="650009"/>
            <a:ext cx="158966" cy="3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71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4FAB4-F915-44E1-8C78-C03AFBF2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F498FE-810F-4218-B608-95C6A8DCA162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Real Data</a:t>
            </a:r>
          </a:p>
        </p:txBody>
      </p:sp>
      <p:pic>
        <p:nvPicPr>
          <p:cNvPr id="5" name="Picture 2 2" descr="Scanning the genetic barcode of plant-pollinator interactions | New Phyt  blog">
            <a:extLst>
              <a:ext uri="{FF2B5EF4-FFF2-40B4-BE49-F238E27FC236}">
                <a16:creationId xmlns:a16="http://schemas.microsoft.com/office/drawing/2014/main" id="{A3D3275B-F2C2-4908-BAE7-23D1E08C6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820" y="3715541"/>
            <a:ext cx="2451744" cy="135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252DBD-3224-480A-B498-489079AC06A4}"/>
              </a:ext>
            </a:extLst>
          </p:cNvPr>
          <p:cNvSpPr txBox="1"/>
          <p:nvPr/>
        </p:nvSpPr>
        <p:spPr>
          <a:xfrm>
            <a:off x="8441242" y="3424485"/>
            <a:ext cx="245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PPI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C1A6-269C-46C9-883D-91E2C80C8A04}"/>
              </a:ext>
            </a:extLst>
          </p:cNvPr>
          <p:cNvSpPr txBox="1"/>
          <p:nvPr/>
        </p:nvSpPr>
        <p:spPr>
          <a:xfrm>
            <a:off x="8770878" y="236738"/>
            <a:ext cx="160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COVID-19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DBBEB0-324B-4912-93A7-E6ADB58033C0}"/>
              </a:ext>
            </a:extLst>
          </p:cNvPr>
          <p:cNvSpPr/>
          <p:nvPr/>
        </p:nvSpPr>
        <p:spPr>
          <a:xfrm>
            <a:off x="8500776" y="1889289"/>
            <a:ext cx="19656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https://data.covid.umd.edu/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D33B3D-0382-4B5B-917A-EC453CBB6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65" y="544421"/>
            <a:ext cx="2536999" cy="13596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AA47A2-0140-4D95-8195-685AA62CB673}"/>
              </a:ext>
            </a:extLst>
          </p:cNvPr>
          <p:cNvSpPr txBox="1"/>
          <p:nvPr/>
        </p:nvSpPr>
        <p:spPr>
          <a:xfrm>
            <a:off x="1699763" y="1237130"/>
            <a:ext cx="422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60ABA"/>
                </a:solidFill>
              </a:rPr>
              <a:t>Prediction performance in terms of rRMSE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35F39C-2C79-487E-A04F-054D3430E497}"/>
              </a:ext>
            </a:extLst>
          </p:cNvPr>
          <p:cNvSpPr/>
          <p:nvPr/>
        </p:nvSpPr>
        <p:spPr>
          <a:xfrm>
            <a:off x="7843568" y="5036362"/>
            <a:ext cx="4130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H.J. Andrews Long-term Ecological Research site in Oregon, USA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B030E-F897-4B1C-A840-D3A95A3CE9C0}"/>
              </a:ext>
            </a:extLst>
          </p:cNvPr>
          <p:cNvSpPr txBox="1"/>
          <p:nvPr/>
        </p:nvSpPr>
        <p:spPr>
          <a:xfrm>
            <a:off x="8286492" y="2066599"/>
            <a:ext cx="4085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Tensor size 43 x 80 x 60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640 counties over 60 days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18.41 % entries observed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25 features such as social distancing index, population density, testing capacity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DE16B0-A322-4667-9081-3F11C9374B26}"/>
              </a:ext>
            </a:extLst>
          </p:cNvPr>
          <p:cNvSpPr txBox="1"/>
          <p:nvPr/>
        </p:nvSpPr>
        <p:spPr>
          <a:xfrm>
            <a:off x="8368165" y="5212594"/>
            <a:ext cx="4085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Tensor size 50 x 50 x 37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22.06 % entries observed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37 features such as flower color of the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plant, pollinator tongue length, weather conditions,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6F6EA1-78A0-48AE-BC0D-FE370948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9" y="1606462"/>
            <a:ext cx="7364511" cy="42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90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C1D7DA-CE25-484D-812F-C86FA078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8F8BA-37BE-483F-8FC2-25FEB9B7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494"/>
            <a:ext cx="7182305" cy="49512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D71A09-216E-4E77-9B0D-FB35AA0FAE5D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73802-3D47-49A5-BD6C-9518A9B6CA12}"/>
              </a:ext>
            </a:extLst>
          </p:cNvPr>
          <p:cNvSpPr txBox="1"/>
          <p:nvPr/>
        </p:nvSpPr>
        <p:spPr>
          <a:xfrm>
            <a:off x="6617917" y="2315937"/>
            <a:ext cx="6509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Most counties with large detection prob.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Higher number of tests done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Populous, urban counties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9D13B-4F30-4930-8780-80E0FDC8EDBD}"/>
              </a:ext>
            </a:extLst>
          </p:cNvPr>
          <p:cNvSpPr txBox="1"/>
          <p:nvPr/>
        </p:nvSpPr>
        <p:spPr>
          <a:xfrm>
            <a:off x="7515617" y="4366921"/>
            <a:ext cx="2968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There may be other factors as well affecting the detection of the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7159A-F485-48D5-B843-00A86FE50EF9}"/>
              </a:ext>
            </a:extLst>
          </p:cNvPr>
          <p:cNvSpPr txBox="1"/>
          <p:nvPr/>
        </p:nvSpPr>
        <p:spPr>
          <a:xfrm>
            <a:off x="1255699" y="959686"/>
            <a:ext cx="2627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60ABA"/>
                </a:solidFill>
              </a:rPr>
              <a:t>Top-10 counties with high detection prob.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098B7-5FC3-41EF-A5CC-9D0ED5024570}"/>
              </a:ext>
            </a:extLst>
          </p:cNvPr>
          <p:cNvSpPr txBox="1"/>
          <p:nvPr/>
        </p:nvSpPr>
        <p:spPr>
          <a:xfrm>
            <a:off x="4374680" y="892130"/>
            <a:ext cx="2627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60ABA"/>
                </a:solidFill>
              </a:rPr>
              <a:t>Top-10 counties with low detection prob.</a:t>
            </a:r>
          </a:p>
        </p:txBody>
      </p:sp>
    </p:spTree>
    <p:extLst>
      <p:ext uri="{BB962C8B-B14F-4D97-AF65-F5344CB8AC3E}">
        <p14:creationId xmlns:p14="http://schemas.microsoft.com/office/powerpoint/2010/main" val="968459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EF547-8BFA-4124-AB11-EF1EF7B8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75D1D2-5C21-44B3-ADFF-65EA876E7ACC}"/>
              </a:ext>
            </a:extLst>
          </p:cNvPr>
          <p:cNvSpPr txBox="1">
            <a:spLocks/>
          </p:cNvSpPr>
          <p:nvPr/>
        </p:nvSpPr>
        <p:spPr>
          <a:xfrm>
            <a:off x="498070" y="294800"/>
            <a:ext cx="10058400" cy="747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Key Takeaways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021CC-0E2F-4851-A38B-A0D1A3BD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021" y="2379944"/>
            <a:ext cx="5062893" cy="2317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2C383-CA8B-4FBF-9F2A-9846E50E96AA}"/>
              </a:ext>
            </a:extLst>
          </p:cNvPr>
          <p:cNvSpPr txBox="1"/>
          <p:nvPr/>
        </p:nvSpPr>
        <p:spPr>
          <a:xfrm>
            <a:off x="588722" y="1042512"/>
            <a:ext cx="67640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Proposed a tensor completion-based framework for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under-counted multi-aspect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Effective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modeling and learning of complex nonlinear relations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between latent parameters and observations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Established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theoretical guarantees for learning true-counts and detection probabilities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Promising results from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synthetic and real data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2C2BD-1206-424E-B29D-210A314EF2BA}"/>
              </a:ext>
            </a:extLst>
          </p:cNvPr>
          <p:cNvSpPr txBox="1"/>
          <p:nvPr/>
        </p:nvSpPr>
        <p:spPr>
          <a:xfrm>
            <a:off x="838200" y="5750041"/>
            <a:ext cx="1065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*Shahana Ibrahim, Xiao Fu, Rebecca Hutchinson, and Eugen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Seo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“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Under-Counted Tensor Completion with Neural Incorporation of Attributes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”, accepted to ICML, 2023</a:t>
            </a:r>
          </a:p>
        </p:txBody>
      </p:sp>
    </p:spTree>
    <p:extLst>
      <p:ext uri="{BB962C8B-B14F-4D97-AF65-F5344CB8AC3E}">
        <p14:creationId xmlns:p14="http://schemas.microsoft.com/office/powerpoint/2010/main" val="1462875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65032-5B2F-43CC-81A3-2151B840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714AD4-C428-4E39-B2EB-250FF4CE08A0}"/>
              </a:ext>
            </a:extLst>
          </p:cNvPr>
          <p:cNvSpPr txBox="1">
            <a:spLocks/>
          </p:cNvSpPr>
          <p:nvPr/>
        </p:nvSpPr>
        <p:spPr>
          <a:xfrm>
            <a:off x="3025370" y="2681288"/>
            <a:ext cx="5724930" cy="747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1946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7DD74-E1C4-415C-A3DC-0BABAC83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A13B44-A3A9-47F1-B4E2-941B14E27E5F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761AA-714B-4BA5-9C91-E313A470ECD4}"/>
              </a:ext>
            </a:extLst>
          </p:cNvPr>
          <p:cNvSpPr txBox="1"/>
          <p:nvPr/>
        </p:nvSpPr>
        <p:spPr>
          <a:xfrm>
            <a:off x="438411" y="1215025"/>
            <a:ext cx="116241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Fu, X., </a:t>
            </a:r>
            <a:r>
              <a:rPr lang="en-US" dirty="0" err="1">
                <a:latin typeface="+mj-lt"/>
              </a:rPr>
              <a:t>Seo</a:t>
            </a:r>
            <a:r>
              <a:rPr lang="en-US" dirty="0">
                <a:latin typeface="+mj-lt"/>
              </a:rPr>
              <a:t>, E., Clarke, J., and Hutchinson, R. A. Link prediction under imperfect detection: Collaborative filtering for ecological networks. IEEE Transactions on Knowledge and Data Engineering, 33(8):3117–3128, 2021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</a:rPr>
              <a:t>Billio</a:t>
            </a:r>
            <a:r>
              <a:rPr lang="en-US" dirty="0">
                <a:latin typeface="+mj-lt"/>
              </a:rPr>
              <a:t>, M., </a:t>
            </a:r>
            <a:r>
              <a:rPr lang="en-US" dirty="0" err="1">
                <a:latin typeface="+mj-lt"/>
              </a:rPr>
              <a:t>Casarin</a:t>
            </a:r>
            <a:r>
              <a:rPr lang="en-US" dirty="0">
                <a:latin typeface="+mj-lt"/>
              </a:rPr>
              <a:t>, R., and </a:t>
            </a:r>
            <a:r>
              <a:rPr lang="en-US" dirty="0" err="1">
                <a:latin typeface="+mj-lt"/>
              </a:rPr>
              <a:t>Iacopini</a:t>
            </a:r>
            <a:r>
              <a:rPr lang="en-US" dirty="0">
                <a:latin typeface="+mj-lt"/>
              </a:rPr>
              <a:t>, M. Bayesian </a:t>
            </a:r>
            <a:r>
              <a:rPr lang="en-US" dirty="0" err="1">
                <a:latin typeface="+mj-lt"/>
              </a:rPr>
              <a:t>markov</a:t>
            </a:r>
            <a:r>
              <a:rPr lang="en-US" dirty="0">
                <a:latin typeface="+mj-lt"/>
              </a:rPr>
              <a:t>-switching tensor regression for time-varying networks. Journal of the American Statistical Association, pp. 1–13, 2022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Liang, D., </a:t>
            </a:r>
            <a:r>
              <a:rPr lang="en-US" dirty="0" err="1">
                <a:latin typeface="+mj-lt"/>
              </a:rPr>
              <a:t>Charlin</a:t>
            </a:r>
            <a:r>
              <a:rPr lang="en-US" dirty="0">
                <a:latin typeface="+mj-lt"/>
              </a:rPr>
              <a:t>, L., </a:t>
            </a:r>
            <a:r>
              <a:rPr lang="en-US" dirty="0" err="1">
                <a:latin typeface="+mj-lt"/>
              </a:rPr>
              <a:t>McInerney</a:t>
            </a:r>
            <a:r>
              <a:rPr lang="en-US" dirty="0">
                <a:latin typeface="+mj-lt"/>
              </a:rPr>
              <a:t>, J., and </a:t>
            </a:r>
            <a:r>
              <a:rPr lang="en-US" dirty="0" err="1">
                <a:latin typeface="+mj-lt"/>
              </a:rPr>
              <a:t>Blei</a:t>
            </a:r>
            <a:r>
              <a:rPr lang="en-US" dirty="0">
                <a:latin typeface="+mj-lt"/>
              </a:rPr>
              <a:t>, D. M. Modeling user exposure in recommendation. In Proceedings of the International Conference on World Wide Web, pp.951–961, 2016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</a:rPr>
              <a:t>Simchowitz</a:t>
            </a:r>
            <a:r>
              <a:rPr lang="en-US" dirty="0">
                <a:latin typeface="+mj-lt"/>
              </a:rPr>
              <a:t>, M. Zero-inflated </a:t>
            </a:r>
            <a:r>
              <a:rPr lang="en-US" dirty="0" err="1">
                <a:latin typeface="+mj-lt"/>
              </a:rPr>
              <a:t>poisson</a:t>
            </a:r>
            <a:r>
              <a:rPr lang="en-US" dirty="0">
                <a:latin typeface="+mj-lt"/>
              </a:rPr>
              <a:t> factorization for recommendation systems. Junior Independent Work (advised by D. </a:t>
            </a:r>
            <a:r>
              <a:rPr lang="en-US" dirty="0" err="1">
                <a:latin typeface="+mj-lt"/>
              </a:rPr>
              <a:t>Blei</a:t>
            </a:r>
            <a:r>
              <a:rPr lang="en-US" dirty="0">
                <a:latin typeface="+mj-lt"/>
              </a:rPr>
              <a:t>), Princeton University, Department of Mathematics, 2013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Durif, G., </a:t>
            </a:r>
            <a:r>
              <a:rPr lang="en-US" dirty="0" err="1">
                <a:latin typeface="+mj-lt"/>
              </a:rPr>
              <a:t>Modolo</a:t>
            </a:r>
            <a:r>
              <a:rPr lang="en-US" dirty="0">
                <a:latin typeface="+mj-lt"/>
              </a:rPr>
              <a:t>, L., Mold, J. E., Lambert-Lacroix, S., and Picard, F. Probabilistic count matrix factorization for single cell expression data analysis. Bioinformatics, 35 (20):4011–4019, 2019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Chi, E. C. and Kolda, T. G. On tensors, sparsity, and non-negative factorizations. SIAM Journal on Matrix Analysis and Applications, 33(4):1272–1299, 2012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Bertsekas, D. P. Nonlinear programming. Athena Scientific, 1999.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Zhang, L., </a:t>
            </a:r>
            <a:r>
              <a:rPr lang="en-US" dirty="0" err="1">
                <a:latin typeface="+mj-lt"/>
              </a:rPr>
              <a:t>Ghader</a:t>
            </a:r>
            <a:r>
              <a:rPr lang="en-US" dirty="0">
                <a:latin typeface="+mj-lt"/>
              </a:rPr>
              <a:t>, S., Pack, M. L., </a:t>
            </a:r>
            <a:r>
              <a:rPr lang="en-US" dirty="0" err="1">
                <a:latin typeface="+mj-lt"/>
              </a:rPr>
              <a:t>Xiong</a:t>
            </a:r>
            <a:r>
              <a:rPr lang="en-US" dirty="0">
                <a:latin typeface="+mj-lt"/>
              </a:rPr>
              <a:t>, C., Darzi, </a:t>
            </a:r>
            <a:r>
              <a:rPr lang="en-US" dirty="0" err="1">
                <a:latin typeface="+mj-lt"/>
              </a:rPr>
              <a:t>A.,Yang</a:t>
            </a:r>
            <a:r>
              <a:rPr lang="en-US" dirty="0">
                <a:latin typeface="+mj-lt"/>
              </a:rPr>
              <a:t>, M., Sun, Q., </a:t>
            </a:r>
            <a:r>
              <a:rPr lang="en-US" dirty="0" err="1">
                <a:latin typeface="+mj-lt"/>
              </a:rPr>
              <a:t>Kabiri</a:t>
            </a:r>
            <a:r>
              <a:rPr lang="en-US" dirty="0">
                <a:latin typeface="+mj-lt"/>
              </a:rPr>
              <a:t>, A., and Hu, S. An interactive COVID-19 mobility impact and social distancing </a:t>
            </a:r>
            <a:r>
              <a:rPr lang="en-US" dirty="0" err="1">
                <a:latin typeface="+mj-lt"/>
              </a:rPr>
              <a:t>analysisplatform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medRxiv</a:t>
            </a:r>
            <a:r>
              <a:rPr lang="en-US" dirty="0">
                <a:latin typeface="+mj-lt"/>
              </a:rPr>
              <a:t>, 2020b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</a:rPr>
              <a:t>Seo</a:t>
            </a:r>
            <a:r>
              <a:rPr lang="en-US" dirty="0">
                <a:latin typeface="+mj-lt"/>
              </a:rPr>
              <a:t>, E., Jones, J. A., Hutchinson, R. A., and Pfeiffer, V. W. Plant pollinator data at HJ Andrews experimental forest, 2011 to 2021, 2022. </a:t>
            </a:r>
          </a:p>
        </p:txBody>
      </p:sp>
    </p:spTree>
    <p:extLst>
      <p:ext uri="{BB962C8B-B14F-4D97-AF65-F5344CB8AC3E}">
        <p14:creationId xmlns:p14="http://schemas.microsoft.com/office/powerpoint/2010/main" val="202660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7A05-81AD-4BD3-AFFC-95B10029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E745A-1B33-42D8-89F4-9384F203E90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011" y="1756181"/>
            <a:ext cx="11318544" cy="59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/>
              <a:t>A natural question is: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C86F5A-A1BF-4599-AEAC-CD59C4FDAEF0}"/>
              </a:ext>
            </a:extLst>
          </p:cNvPr>
          <p:cNvSpPr txBox="1">
            <a:spLocks/>
          </p:cNvSpPr>
          <p:nvPr/>
        </p:nvSpPr>
        <p:spPr>
          <a:xfrm>
            <a:off x="1154083" y="2520783"/>
            <a:ext cx="10058400" cy="6175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0" b="1" i="1" u="sng" dirty="0"/>
              <a:t>How can we estimate the true-counts?</a:t>
            </a:r>
          </a:p>
        </p:txBody>
      </p:sp>
      <p:pic>
        <p:nvPicPr>
          <p:cNvPr id="6146" name="Picture 2" descr="Target - Accurate - Business Icon Vector Design Template Stock Vector -  Illustration of isolated, conceptual: 191502893">
            <a:extLst>
              <a:ext uri="{FF2B5EF4-FFF2-40B4-BE49-F238E27FC236}">
                <a16:creationId xmlns:a16="http://schemas.microsoft.com/office/drawing/2014/main" id="{3AED75AA-5B51-4322-B0E8-ACB440CA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477" y="4083306"/>
            <a:ext cx="1787611" cy="178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98A33-833F-4C37-BDD6-73537A88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50F9A-354E-4BE0-A62F-383730FFF6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8773" y="285000"/>
            <a:ext cx="10058400" cy="74771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Tensors Meet Under-counted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9DBE0A-C758-4F09-B8D0-3BA020323BC0}"/>
              </a:ext>
            </a:extLst>
          </p:cNvPr>
          <p:cNvSpPr/>
          <p:nvPr/>
        </p:nvSpPr>
        <p:spPr>
          <a:xfrm>
            <a:off x="990646" y="1017832"/>
            <a:ext cx="9937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/>
              <a:t>Tensors are powerful tools for multi-aspect data analytics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C85937-3AA8-4CA6-9640-78AFD36E74A3}"/>
              </a:ext>
            </a:extLst>
          </p:cNvPr>
          <p:cNvSpPr txBox="1"/>
          <p:nvPr/>
        </p:nvSpPr>
        <p:spPr>
          <a:xfrm>
            <a:off x="516684" y="5563169"/>
            <a:ext cx="111586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rgbClr val="C00000"/>
                </a:solidFill>
              </a:rPr>
              <a:t>Under-counted tensor completion (UC-TC) is less studied in literature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032E147-661F-4632-BD30-D9A143363851}"/>
              </a:ext>
            </a:extLst>
          </p:cNvPr>
          <p:cNvSpPr/>
          <p:nvPr/>
        </p:nvSpPr>
        <p:spPr>
          <a:xfrm>
            <a:off x="6520635" y="1927344"/>
            <a:ext cx="1865871" cy="976137"/>
          </a:xfrm>
          <a:prstGeom prst="wedgeRoundRectCallout">
            <a:avLst>
              <a:gd name="adj1" fmla="val -2290"/>
              <a:gd name="adj2" fmla="val 7923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Complete Tensor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695D30-B84E-4B07-9005-01792FCE2150}"/>
              </a:ext>
            </a:extLst>
          </p:cNvPr>
          <p:cNvGrpSpPr/>
          <p:nvPr/>
        </p:nvGrpSpPr>
        <p:grpSpPr>
          <a:xfrm>
            <a:off x="2309483" y="1869587"/>
            <a:ext cx="3917784" cy="3231733"/>
            <a:chOff x="1570449" y="1869587"/>
            <a:chExt cx="3917784" cy="3231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87ADD2F-8DF7-46D3-BD7F-E56532110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210"/>
            <a:stretch/>
          </p:blipFill>
          <p:spPr>
            <a:xfrm>
              <a:off x="1849793" y="3310332"/>
              <a:ext cx="3508178" cy="1790988"/>
            </a:xfrm>
            <a:prstGeom prst="rect">
              <a:avLst/>
            </a:prstGeom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C61A42B2-0112-4805-BF5E-4063041367DB}"/>
                </a:ext>
              </a:extLst>
            </p:cNvPr>
            <p:cNvSpPr/>
            <p:nvPr/>
          </p:nvSpPr>
          <p:spPr>
            <a:xfrm>
              <a:off x="1570449" y="1869587"/>
              <a:ext cx="2643205" cy="1033894"/>
            </a:xfrm>
            <a:prstGeom prst="wedgeRoundRectCallout">
              <a:avLst>
                <a:gd name="adj1" fmla="val -2290"/>
                <a:gd name="adj2" fmla="val 76842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Tensor with Partial Observations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6D77F-F214-4040-B137-837C4B0CD967}"/>
                </a:ext>
              </a:extLst>
            </p:cNvPr>
            <p:cNvSpPr txBox="1"/>
            <p:nvPr/>
          </p:nvSpPr>
          <p:spPr>
            <a:xfrm>
              <a:off x="4066176" y="3310332"/>
              <a:ext cx="14220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Tensor </a:t>
              </a:r>
            </a:p>
            <a:p>
              <a:pPr algn="ctr"/>
              <a:r>
                <a:rPr lang="en-US" sz="2000" b="1" dirty="0"/>
                <a:t>Completion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4F7214D-E7DD-4372-A80E-DE005C1FC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78"/>
          <a:stretch/>
        </p:blipFill>
        <p:spPr>
          <a:xfrm>
            <a:off x="6258337" y="3310332"/>
            <a:ext cx="2390469" cy="17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9267C-CE0E-48C9-B502-C25F5CC3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539BE1-87D7-4530-9458-CE70564E3F98}"/>
              </a:ext>
            </a:extLst>
          </p:cNvPr>
          <p:cNvSpPr txBox="1">
            <a:spLocks/>
          </p:cNvSpPr>
          <p:nvPr/>
        </p:nvSpPr>
        <p:spPr>
          <a:xfrm>
            <a:off x="498070" y="294800"/>
            <a:ext cx="10058400" cy="747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Existing Approaches for Under-counted Data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39E874-B9DC-401F-AB9F-4280772D7BCE}"/>
              </a:ext>
            </a:extLst>
          </p:cNvPr>
          <p:cNvSpPr/>
          <p:nvPr/>
        </p:nvSpPr>
        <p:spPr>
          <a:xfrm>
            <a:off x="863069" y="1253932"/>
            <a:ext cx="4252895" cy="25348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Under-counted Matrix Completion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77A02C-8D26-4D93-978B-C6315BB77757}"/>
              </a:ext>
            </a:extLst>
          </p:cNvPr>
          <p:cNvSpPr/>
          <p:nvPr/>
        </p:nvSpPr>
        <p:spPr>
          <a:xfrm>
            <a:off x="4273231" y="1379228"/>
            <a:ext cx="1625552" cy="902825"/>
          </a:xfrm>
          <a:prstGeom prst="round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16AC3A82-A82A-4781-93BE-555E1BA6906D}"/>
              </a:ext>
            </a:extLst>
          </p:cNvPr>
          <p:cNvSpPr/>
          <p:nvPr/>
        </p:nvSpPr>
        <p:spPr>
          <a:xfrm>
            <a:off x="8197956" y="1297996"/>
            <a:ext cx="2999014" cy="1546873"/>
          </a:xfrm>
          <a:prstGeom prst="wedgeRoundRectCallout">
            <a:avLst>
              <a:gd name="adj1" fmla="val -83304"/>
              <a:gd name="adj2" fmla="val 52090"/>
              <a:gd name="adj3" fmla="val 16667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Observed entries are either zeros or true-counts 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A77487A1-5081-471D-8BBD-B646A9D44EA0}"/>
              </a:ext>
            </a:extLst>
          </p:cNvPr>
          <p:cNvSpPr/>
          <p:nvPr/>
        </p:nvSpPr>
        <p:spPr>
          <a:xfrm>
            <a:off x="8354786" y="3895036"/>
            <a:ext cx="2999014" cy="1757010"/>
          </a:xfrm>
          <a:prstGeom prst="wedgeRoundRectCallout">
            <a:avLst>
              <a:gd name="adj1" fmla="val -94131"/>
              <a:gd name="adj2" fmla="val 64379"/>
              <a:gd name="adj3" fmla="val 16667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Observed entries are less than or equal to true-counts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C766A-F250-42F1-9326-562974B4719A}"/>
              </a:ext>
            </a:extLst>
          </p:cNvPr>
          <p:cNvSpPr txBox="1"/>
          <p:nvPr/>
        </p:nvSpPr>
        <p:spPr>
          <a:xfrm>
            <a:off x="1931941" y="3788815"/>
            <a:ext cx="2132225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41275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a-DK" b="1" dirty="0"/>
              <a:t>Liang et al., 2016</a:t>
            </a:r>
            <a:br>
              <a:rPr lang="da-DK" sz="1400" b="1" dirty="0"/>
            </a:br>
            <a:r>
              <a:rPr lang="da-DK" b="1" dirty="0"/>
              <a:t>Billio et al., 2022 Simchowitz, 2013 Durif et al., 2019</a:t>
            </a:r>
          </a:p>
          <a:p>
            <a:pPr algn="ctr"/>
            <a:r>
              <a:rPr lang="da-DK" b="1" dirty="0"/>
              <a:t> Fu</a:t>
            </a:r>
            <a:r>
              <a:rPr lang="da-DK" sz="1400" b="1" dirty="0"/>
              <a:t> </a:t>
            </a:r>
            <a:r>
              <a:rPr lang="da-DK" b="1" dirty="0"/>
              <a:t>et al., 2021</a:t>
            </a:r>
            <a:endParaRPr lang="en-US" sz="1400" b="1" dirty="0">
              <a:cs typeface="Calibri Light" panose="020F03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DD8E35-1D3F-4ACE-9176-EEBA0FA16857}"/>
              </a:ext>
            </a:extLst>
          </p:cNvPr>
          <p:cNvGrpSpPr/>
          <p:nvPr/>
        </p:nvGrpSpPr>
        <p:grpSpPr>
          <a:xfrm>
            <a:off x="5301957" y="2392466"/>
            <a:ext cx="1797213" cy="1326666"/>
            <a:chOff x="4216074" y="2243764"/>
            <a:chExt cx="1870558" cy="11863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CE0CAD-2519-4FF0-88A0-659B032D8999}"/>
                </a:ext>
              </a:extLst>
            </p:cNvPr>
            <p:cNvSpPr/>
            <p:nvPr/>
          </p:nvSpPr>
          <p:spPr>
            <a:xfrm>
              <a:off x="4216074" y="2243764"/>
              <a:ext cx="1870558" cy="1186361"/>
            </a:xfrm>
            <a:prstGeom prst="ellipse">
              <a:avLst/>
            </a:pr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74000">
                  <a:schemeClr val="accent1">
                    <a:lumMod val="20000"/>
                    <a:lumOff val="80000"/>
                  </a:schemeClr>
                </a:gs>
                <a:gs pos="83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39E7EA-8CE7-4C48-8419-9872264A2683}"/>
                </a:ext>
              </a:extLst>
            </p:cNvPr>
            <p:cNvSpPr txBox="1"/>
            <p:nvPr/>
          </p:nvSpPr>
          <p:spPr>
            <a:xfrm>
              <a:off x="4272086" y="2560357"/>
              <a:ext cx="1768440" cy="825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Zero-inflated Poisson Models</a:t>
              </a:r>
            </a:p>
            <a:p>
              <a:endParaRPr lang="en-US" dirty="0"/>
            </a:p>
          </p:txBody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ABF75158-4E84-4E25-9F4C-B31738BC594C}"/>
              </a:ext>
            </a:extLst>
          </p:cNvPr>
          <p:cNvSpPr/>
          <p:nvPr/>
        </p:nvSpPr>
        <p:spPr>
          <a:xfrm>
            <a:off x="4125009" y="3895036"/>
            <a:ext cx="320321" cy="934949"/>
          </a:xfrm>
          <a:prstGeom prst="rightBrac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7689A4-798F-41E3-904D-E65EA926FC98}"/>
              </a:ext>
            </a:extLst>
          </p:cNvPr>
          <p:cNvGrpSpPr/>
          <p:nvPr/>
        </p:nvGrpSpPr>
        <p:grpSpPr>
          <a:xfrm>
            <a:off x="5115056" y="5266143"/>
            <a:ext cx="1984114" cy="1459918"/>
            <a:chOff x="4111360" y="2356741"/>
            <a:chExt cx="2007185" cy="114771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0D8F0AA-3BA5-4C77-AA93-4F8126392176}"/>
                </a:ext>
              </a:extLst>
            </p:cNvPr>
            <p:cNvSpPr/>
            <p:nvPr/>
          </p:nvSpPr>
          <p:spPr>
            <a:xfrm>
              <a:off x="4216074" y="2356741"/>
              <a:ext cx="1818111" cy="1073384"/>
            </a:xfrm>
            <a:prstGeom prst="ellipse">
              <a:avLst/>
            </a:pr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74000">
                  <a:schemeClr val="accent1">
                    <a:lumMod val="20000"/>
                    <a:lumOff val="80000"/>
                  </a:schemeClr>
                </a:gs>
                <a:gs pos="83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7430AB-E27B-4D69-A430-07BCF8A55868}"/>
                </a:ext>
              </a:extLst>
            </p:cNvPr>
            <p:cNvSpPr txBox="1"/>
            <p:nvPr/>
          </p:nvSpPr>
          <p:spPr>
            <a:xfrm>
              <a:off x="4111360" y="2560817"/>
              <a:ext cx="2007185" cy="943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60ABA"/>
                  </a:solidFill>
                </a:rPr>
                <a:t>General </a:t>
              </a:r>
            </a:p>
            <a:p>
              <a:pPr algn="ctr"/>
              <a:r>
                <a:rPr lang="en-US" b="1" dirty="0">
                  <a:solidFill>
                    <a:srgbClr val="060ABA"/>
                  </a:solidFill>
                </a:rPr>
                <a:t>under-counted Data</a:t>
              </a:r>
            </a:p>
            <a:p>
              <a:endParaRPr lang="en-US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7596AD-12A0-419C-8E87-27C3127E4296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4445330" y="3632009"/>
            <a:ext cx="957843" cy="730502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ight Brace 53">
            <a:extLst>
              <a:ext uri="{FF2B5EF4-FFF2-40B4-BE49-F238E27FC236}">
                <a16:creationId xmlns:a16="http://schemas.microsoft.com/office/drawing/2014/main" id="{5C5F9FEA-1F3B-4772-BEEB-F22AE7EF1C4C}"/>
              </a:ext>
            </a:extLst>
          </p:cNvPr>
          <p:cNvSpPr/>
          <p:nvPr/>
        </p:nvSpPr>
        <p:spPr>
          <a:xfrm>
            <a:off x="4139522" y="4936205"/>
            <a:ext cx="305807" cy="271861"/>
          </a:xfrm>
          <a:prstGeom prst="rightBrac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AFB2F2-A35E-47DD-81E1-665F0D4F3579}"/>
              </a:ext>
            </a:extLst>
          </p:cNvPr>
          <p:cNvCxnSpPr>
            <a:cxnSpLocks/>
          </p:cNvCxnSpPr>
          <p:nvPr/>
        </p:nvCxnSpPr>
        <p:spPr>
          <a:xfrm>
            <a:off x="4458169" y="5060932"/>
            <a:ext cx="760397" cy="541122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7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" grpId="0" animBg="1"/>
      <p:bldP spid="7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98A33-833F-4C37-BDD6-73537A88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A8E957DD-796B-4ED7-8877-F6D5651A104C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UC-MC Model [Fu et al., 2021]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91592A-078D-4C3C-8189-FDD8D7CC006A}"/>
              </a:ext>
            </a:extLst>
          </p:cNvPr>
          <p:cNvSpPr/>
          <p:nvPr/>
        </p:nvSpPr>
        <p:spPr>
          <a:xfrm>
            <a:off x="4342332" y="2644996"/>
            <a:ext cx="1160964" cy="6054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03203C-BCAD-4101-9C57-0532E0FB408D}"/>
              </a:ext>
            </a:extLst>
          </p:cNvPr>
          <p:cNvSpPr/>
          <p:nvPr/>
        </p:nvSpPr>
        <p:spPr>
          <a:xfrm>
            <a:off x="7781604" y="2609276"/>
            <a:ext cx="665018" cy="67689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7A1765-57B9-492E-91A4-9DB792D14D1E}"/>
              </a:ext>
            </a:extLst>
          </p:cNvPr>
          <p:cNvSpPr/>
          <p:nvPr/>
        </p:nvSpPr>
        <p:spPr>
          <a:xfrm>
            <a:off x="6141683" y="2660363"/>
            <a:ext cx="1215658" cy="574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CC9D0F-E37B-4E5A-BB5B-D0CC15CA2FB0}"/>
              </a:ext>
            </a:extLst>
          </p:cNvPr>
          <p:cNvCxnSpPr>
            <a:cxnSpLocks/>
            <a:stCxn id="43" idx="3"/>
            <a:endCxn id="42" idx="2"/>
          </p:cNvCxnSpPr>
          <p:nvPr/>
        </p:nvCxnSpPr>
        <p:spPr>
          <a:xfrm>
            <a:off x="7357341" y="2947723"/>
            <a:ext cx="42426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3E0338-48A8-426A-BC49-9A57C7F9115E}"/>
                  </a:ext>
                </a:extLst>
              </p:cNvPr>
              <p:cNvSpPr txBox="1"/>
              <p:nvPr/>
            </p:nvSpPr>
            <p:spPr>
              <a:xfrm>
                <a:off x="4395550" y="2782912"/>
                <a:ext cx="1005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𝐏𝐨𝐢𝐬𝐬𝐨𝐧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3E0338-48A8-426A-BC49-9A57C7F91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550" y="2782912"/>
                <a:ext cx="1005083" cy="307777"/>
              </a:xfrm>
              <a:prstGeom prst="rect">
                <a:avLst/>
              </a:prstGeom>
              <a:blipFill>
                <a:blip r:embed="rId8"/>
                <a:stretch>
                  <a:fillRect l="-6061" r="-606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451CEB-9D61-45D1-AAE3-11219A31FF53}"/>
                  </a:ext>
                </a:extLst>
              </p:cNvPr>
              <p:cNvSpPr txBox="1"/>
              <p:nvPr/>
            </p:nvSpPr>
            <p:spPr>
              <a:xfrm>
                <a:off x="6141683" y="2807866"/>
                <a:ext cx="11637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𝐁𝐢𝐧𝐨𝐦𝐢𝐚𝐥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451CEB-9D61-45D1-AAE3-11219A31F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683" y="2807866"/>
                <a:ext cx="1163780" cy="307777"/>
              </a:xfrm>
              <a:prstGeom prst="rect">
                <a:avLst/>
              </a:prstGeom>
              <a:blipFill>
                <a:blip r:embed="rId9"/>
                <a:stretch>
                  <a:fillRect l="-4712" r="-575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 descr="\documentclass{article}&#10;\usepackage{amsmath}&#10;\pagestyle{empty}&#10;\begin{document}&#10;&#10;$n_{i,j}$&#10;&#10;&#10;\end{document}" title="IguanaTex Bitmap Display">
            <a:extLst>
              <a:ext uri="{FF2B5EF4-FFF2-40B4-BE49-F238E27FC236}">
                <a16:creationId xmlns:a16="http://schemas.microsoft.com/office/drawing/2014/main" id="{1E9F2EAC-9BEE-4CB2-8949-C371ADB3C5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5596" y="2595727"/>
            <a:ext cx="524722" cy="274748"/>
          </a:xfrm>
          <a:prstGeom prst="rect">
            <a:avLst/>
          </a:prstGeom>
        </p:spPr>
      </p:pic>
      <p:pic>
        <p:nvPicPr>
          <p:cNvPr id="1030" name="Picture 1029" descr="\documentclass{article}&#10;\usepackage{amsmath}&#10;\pagestyle{empty}&#10;\begin{document}&#10;&#10;$y_{i,j}$&#10;&#10;&#10;\end{document}" title="IguanaTex Bitmap Display">
            <a:extLst>
              <a:ext uri="{FF2B5EF4-FFF2-40B4-BE49-F238E27FC236}">
                <a16:creationId xmlns:a16="http://schemas.microsoft.com/office/drawing/2014/main" id="{E8EFF7FD-4421-4209-A5F4-DC8E9D32F6A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73746" y="2817823"/>
            <a:ext cx="427734" cy="243849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12BBDD29-E56B-4552-9ACE-1717F9212E9C}"/>
              </a:ext>
            </a:extLst>
          </p:cNvPr>
          <p:cNvSpPr/>
          <p:nvPr/>
        </p:nvSpPr>
        <p:spPr>
          <a:xfrm>
            <a:off x="7751742" y="4060575"/>
            <a:ext cx="680365" cy="67689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33" descr="\documentclass{article}&#10;\usepackage{amsmath}&#10;\pagestyle{empty}&#10;\begin{document}&#10;&#10;$\boldsymbol{z}_{i,j}$&#10;&#10;&#10;\end{document}" title="IguanaTex Bitmap Display">
            <a:extLst>
              <a:ext uri="{FF2B5EF4-FFF2-40B4-BE49-F238E27FC236}">
                <a16:creationId xmlns:a16="http://schemas.microsoft.com/office/drawing/2014/main" id="{368E2CAE-AEA1-449D-8841-EDCA1A9DF0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12560" y="4313444"/>
            <a:ext cx="403106" cy="233851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F6950A-7E94-4512-90D9-410F9431C289}"/>
              </a:ext>
            </a:extLst>
          </p:cNvPr>
          <p:cNvCxnSpPr>
            <a:cxnSpLocks/>
            <a:stCxn id="36" idx="3"/>
            <a:endCxn id="49" idx="2"/>
          </p:cNvCxnSpPr>
          <p:nvPr/>
        </p:nvCxnSpPr>
        <p:spPr>
          <a:xfrm>
            <a:off x="7256994" y="4392819"/>
            <a:ext cx="494748" cy="6203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10D28E3-6279-4A8A-A7D7-515AC74E0DDB}"/>
              </a:ext>
            </a:extLst>
          </p:cNvPr>
          <p:cNvCxnSpPr>
            <a:cxnSpLocks/>
            <a:stCxn id="36" idx="0"/>
            <a:endCxn id="43" idx="2"/>
          </p:cNvCxnSpPr>
          <p:nvPr/>
        </p:nvCxnSpPr>
        <p:spPr>
          <a:xfrm flipV="1">
            <a:off x="6741539" y="3235083"/>
            <a:ext cx="7973" cy="8174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1B2390-550D-4243-8707-C45F543FCBA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>
            <a:off x="5503296" y="2947723"/>
            <a:ext cx="63838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CC08751-3D6F-44AC-A5E0-BF125B9F7540}"/>
              </a:ext>
            </a:extLst>
          </p:cNvPr>
          <p:cNvSpPr/>
          <p:nvPr/>
        </p:nvSpPr>
        <p:spPr>
          <a:xfrm>
            <a:off x="6226083" y="4052540"/>
            <a:ext cx="1030911" cy="6805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47" name="Picture 1046" descr="\documentclass{article}&#10;\usepackage{amsmath}&#10;\pagestyle{empty}&#10;\begin{document}&#10;&#10;$p_{i,j} =  \boldsymbol{z}_{i,j}^{\top}\boldsymbol{\theta}$&#10;&#10;&#10;\end{document}" title="IguanaTex Bitmap Display">
            <a:extLst>
              <a:ext uri="{FF2B5EF4-FFF2-40B4-BE49-F238E27FC236}">
                <a16:creationId xmlns:a16="http://schemas.microsoft.com/office/drawing/2014/main" id="{DB131AAF-FC4F-4F5D-AD8A-5ACAF7C699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25426" y="3371983"/>
            <a:ext cx="1622075" cy="433921"/>
          </a:xfrm>
          <a:prstGeom prst="rect">
            <a:avLst/>
          </a:prstGeom>
        </p:spPr>
      </p:pic>
      <p:pic>
        <p:nvPicPr>
          <p:cNvPr id="56" name="Picture 55" descr="\documentclass{article}&#10;\usepackage{amsmath}&#10;\pagestyle{empty}&#10;\begin{document}&#10;&#10;$\lambda_{i,j}$&#10;&#10;&#10;\end{document}" title="IguanaTex Bitmap Display">
            <a:extLst>
              <a:ext uri="{FF2B5EF4-FFF2-40B4-BE49-F238E27FC236}">
                <a16:creationId xmlns:a16="http://schemas.microsoft.com/office/drawing/2014/main" id="{7C42690E-3608-46E6-9043-6E076637C97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743120" y="2538112"/>
            <a:ext cx="447894" cy="325020"/>
          </a:xfrm>
          <a:prstGeom prst="rect">
            <a:avLst/>
          </a:prstGeom>
        </p:spPr>
      </p:pic>
      <p:pic>
        <p:nvPicPr>
          <p:cNvPr id="1026" name="Picture 2" descr="Plot x=y plane in MATLAB - Stack Overflow">
            <a:extLst>
              <a:ext uri="{FF2B5EF4-FFF2-40B4-BE49-F238E27FC236}">
                <a16:creationId xmlns:a16="http://schemas.microsoft.com/office/drawing/2014/main" id="{50261B00-F30F-4F61-A963-6FDBC41A4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6" t="5327" r="25210" b="10248"/>
          <a:stretch/>
        </p:blipFill>
        <p:spPr bwMode="auto">
          <a:xfrm>
            <a:off x="6430335" y="4126199"/>
            <a:ext cx="569723" cy="52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1049" descr="\documentclass{article}&#10;\usepackage{amsmath}&#10;\usepackage{bm,amssymb}&#10;\pagestyle{empty}&#10;\begin{document}&#10;&#10;$\lambda_{i,j}=\boldsymbol u_i^\top\boldsymbol v_j$&#10;&#10;&#10;\end{document}" title="IguanaTex Bitmap Display">
            <a:extLst>
              <a:ext uri="{FF2B5EF4-FFF2-40B4-BE49-F238E27FC236}">
                <a16:creationId xmlns:a16="http://schemas.microsoft.com/office/drawing/2014/main" id="{5D150C9B-3A26-42BA-B068-624179B3F0C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839381" y="3273956"/>
            <a:ext cx="1746284" cy="396409"/>
          </a:xfrm>
          <a:prstGeom prst="rect">
            <a:avLst/>
          </a:prstGeom>
        </p:spPr>
      </p:pic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48FF3A83-5A42-4198-9352-74907700A31A}"/>
              </a:ext>
            </a:extLst>
          </p:cNvPr>
          <p:cNvSpPr/>
          <p:nvPr/>
        </p:nvSpPr>
        <p:spPr>
          <a:xfrm>
            <a:off x="9129583" y="1563925"/>
            <a:ext cx="1901273" cy="8922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Under-counted observations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9A89F86-7D74-48B4-BA48-090DDDDA7115}"/>
              </a:ext>
            </a:extLst>
          </p:cNvPr>
          <p:cNvSpPr/>
          <p:nvPr/>
        </p:nvSpPr>
        <p:spPr>
          <a:xfrm>
            <a:off x="9129584" y="4939081"/>
            <a:ext cx="1705232" cy="67689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43CC003-E894-46C4-BEFB-994E81A1250A}"/>
              </a:ext>
            </a:extLst>
          </p:cNvPr>
          <p:cNvSpPr/>
          <p:nvPr/>
        </p:nvSpPr>
        <p:spPr>
          <a:xfrm>
            <a:off x="1703988" y="3729226"/>
            <a:ext cx="2017070" cy="10038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Low-rank matrix factorization model</a:t>
            </a:r>
          </a:p>
        </p:txBody>
      </p: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D594C450-75ED-4614-9C7B-447BB5CB819C}"/>
              </a:ext>
            </a:extLst>
          </p:cNvPr>
          <p:cNvCxnSpPr>
            <a:cxnSpLocks/>
            <a:stCxn id="1044" idx="1"/>
            <a:endCxn id="42" idx="7"/>
          </p:cNvCxnSpPr>
          <p:nvPr/>
        </p:nvCxnSpPr>
        <p:spPr>
          <a:xfrm flipH="1">
            <a:off x="8349232" y="2010030"/>
            <a:ext cx="780351" cy="69837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610AD7DD-C867-409E-83EE-09902CD3E4BA}"/>
              </a:ext>
            </a:extLst>
          </p:cNvPr>
          <p:cNvCxnSpPr>
            <a:cxnSpLocks/>
            <a:stCxn id="85" idx="1"/>
            <a:endCxn id="49" idx="5"/>
          </p:cNvCxnSpPr>
          <p:nvPr/>
        </p:nvCxnSpPr>
        <p:spPr>
          <a:xfrm flipH="1" flipV="1">
            <a:off x="8332470" y="4638340"/>
            <a:ext cx="797114" cy="63918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1F5FB59-4100-4B9A-85BB-1100C6CFC2C1}"/>
              </a:ext>
            </a:extLst>
          </p:cNvPr>
          <p:cNvSpPr/>
          <p:nvPr/>
        </p:nvSpPr>
        <p:spPr>
          <a:xfrm>
            <a:off x="6021796" y="4869997"/>
            <a:ext cx="1555464" cy="5566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Linear function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190686E3-0185-4AE5-8FA6-3C23884092AC}"/>
              </a:ext>
            </a:extLst>
          </p:cNvPr>
          <p:cNvSpPr/>
          <p:nvPr/>
        </p:nvSpPr>
        <p:spPr>
          <a:xfrm>
            <a:off x="5184221" y="1842498"/>
            <a:ext cx="1557318" cy="6560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True-counts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D904637B-DCFF-4A42-841A-0C015910536D}"/>
              </a:ext>
            </a:extLst>
          </p:cNvPr>
          <p:cNvSpPr/>
          <p:nvPr/>
        </p:nvSpPr>
        <p:spPr>
          <a:xfrm>
            <a:off x="8512667" y="3320399"/>
            <a:ext cx="1705232" cy="6640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Detection Probability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5C4F69-FC02-4272-9E42-9FECD262164B}"/>
              </a:ext>
            </a:extLst>
          </p:cNvPr>
          <p:cNvSpPr txBox="1"/>
          <p:nvPr/>
        </p:nvSpPr>
        <p:spPr>
          <a:xfrm>
            <a:off x="8635605" y="5637292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e.g., location, temperature, humidity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3293E30B-3C17-405D-895C-1D2DBCF512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3864" y="2191167"/>
            <a:ext cx="1557318" cy="104391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94A06F-8C8E-4ED8-A540-7BB78D9B8AA2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3390158" y="2947723"/>
            <a:ext cx="952174" cy="11350"/>
          </a:xfrm>
          <a:prstGeom prst="straightConnector1">
            <a:avLst/>
          </a:prstGeom>
          <a:ln w="158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" grpId="0" animBg="1"/>
      <p:bldP spid="85" grpId="0" animBg="1"/>
      <p:bldP spid="94" grpId="0" animBg="1"/>
      <p:bldP spid="106" grpId="0" animBg="1"/>
      <p:bldP spid="107" grpId="0" animBg="1"/>
      <p:bldP spid="110" grpId="0" animBg="1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98A33-833F-4C37-BDD6-73537A88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AA1EC5-C3B1-40A1-AA22-C3C283C87092}"/>
              </a:ext>
            </a:extLst>
          </p:cNvPr>
          <p:cNvGrpSpPr/>
          <p:nvPr/>
        </p:nvGrpSpPr>
        <p:grpSpPr>
          <a:xfrm>
            <a:off x="863951" y="1033460"/>
            <a:ext cx="6102737" cy="1893206"/>
            <a:chOff x="1104184" y="4383810"/>
            <a:chExt cx="6102737" cy="1893206"/>
          </a:xfrm>
          <a:noFill/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196E98-49F3-4409-ACA8-61107C73CE9E}"/>
                </a:ext>
              </a:extLst>
            </p:cNvPr>
            <p:cNvSpPr/>
            <p:nvPr/>
          </p:nvSpPr>
          <p:spPr>
            <a:xfrm>
              <a:off x="1104184" y="4383810"/>
              <a:ext cx="6102737" cy="1893206"/>
            </a:xfrm>
            <a:prstGeom prst="roundRect">
              <a:avLst/>
            </a:prstGeom>
            <a:grpFill/>
            <a:ln w="41275" cap="flat">
              <a:solidFill>
                <a:schemeClr val="accent1">
                  <a:lumMod val="5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32653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87" name="Picture 86" descr="\documentclass{article}&#10;\usepackage{amsmath}&#10;\pagestyle{empty}&#10;\begin{document}&#10;&#10;\begin{align*} &#10; n_{i,j} &amp;\sim {\sf Poisson}(\lambda_{i,j}),\\&#10;\lambda_{i,j}&amp;=\boldsymbol u_i^\top\boldsymbol v_j,~\boldsymbol u_i\geq\boldsymbol 0,\boldsymbol v_j\geq\boldsymbol 0,\\&#10; y_{i,j} &amp;\sim {\sf Binomial}(n_{i,j},p_{i,j}),~p_{i,j}=\boldsymbol z_{i,j}^\top \boldsymbol \theta.&#10; \end{align*}&#10;&#10;\end{document}" title="IguanaTex Bitmap Display">
              <a:extLst>
                <a:ext uri="{FF2B5EF4-FFF2-40B4-BE49-F238E27FC236}">
                  <a16:creationId xmlns:a16="http://schemas.microsoft.com/office/drawing/2014/main" id="{C45279A4-8D37-4739-9D1B-40989DFE323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170" y="4543550"/>
              <a:ext cx="5757659" cy="1546367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AE766DD-1203-491E-8B28-1173248E3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64" y="2899307"/>
            <a:ext cx="7765443" cy="382216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946D63B-AF5C-41AE-939A-88C13B666781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UC-MC Model [Fu et al., 2021]</a:t>
            </a:r>
          </a:p>
        </p:txBody>
      </p:sp>
    </p:spTree>
    <p:extLst>
      <p:ext uri="{BB962C8B-B14F-4D97-AF65-F5344CB8AC3E}">
        <p14:creationId xmlns:p14="http://schemas.microsoft.com/office/powerpoint/2010/main" val="300734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146FA8-C9CC-434D-974E-9479ACA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59C126-F441-4C74-AA34-432BD03FC832}"/>
              </a:ext>
            </a:extLst>
          </p:cNvPr>
          <p:cNvSpPr txBox="1">
            <a:spLocks/>
          </p:cNvSpPr>
          <p:nvPr/>
        </p:nvSpPr>
        <p:spPr>
          <a:xfrm>
            <a:off x="328773" y="2850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KievitPro-Bold" panose="020B0804030101020102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3FA0C-03EE-4D3C-A5D5-B4DCD03B2D13}"/>
              </a:ext>
            </a:extLst>
          </p:cNvPr>
          <p:cNvSpPr txBox="1"/>
          <p:nvPr/>
        </p:nvSpPr>
        <p:spPr>
          <a:xfrm>
            <a:off x="373893" y="1290368"/>
            <a:ext cx="11818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</a:rPr>
              <a:t>Tackle the existing challenges in under-counted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A057A-1D46-4761-BF97-3D328076ECFE}"/>
              </a:ext>
            </a:extLst>
          </p:cNvPr>
          <p:cNvSpPr txBox="1"/>
          <p:nvPr/>
        </p:nvSpPr>
        <p:spPr>
          <a:xfrm>
            <a:off x="838200" y="1936699"/>
            <a:ext cx="11062063" cy="4278094"/>
          </a:xfrm>
          <a:prstGeom prst="rect">
            <a:avLst/>
          </a:prstGeom>
          <a:noFill/>
          <a:ln>
            <a:noFill/>
          </a:ln>
          <a:effectLst>
            <a:glow rad="381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i="1" u="sng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Effective modeling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for general under-counted data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Bahnschrift SemiBold" panose="020B0502040204020203" pitchFamily="34" charset="0"/>
              </a:rPr>
              <a:t>Tensor modeling for multi-aspect data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Bahnschrift SemiBold" panose="020B0502040204020203" pitchFamily="34" charset="0"/>
              </a:rPr>
              <a:t>Nonlinear modeling for complex feature-detection relations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3200" b="1" dirty="0">
              <a:solidFill>
                <a:srgbClr val="C00000"/>
              </a:solidFill>
              <a:latin typeface="Bahnschrift SemiBold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i="1" u="sng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Provable learning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of the true-counts and detection probabilities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200" b="1" dirty="0">
              <a:solidFill>
                <a:srgbClr val="C00000"/>
              </a:solidFill>
              <a:latin typeface="Bahnschrift SemiBold" panose="020B0502040204020203" pitchFamily="34" charset="0"/>
            </a:endParaRPr>
          </a:p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3091F6-4B85-4BB9-BC6C-09A4E5CC473A}"/>
              </a:ext>
            </a:extLst>
          </p:cNvPr>
          <p:cNvSpPr txBox="1">
            <a:spLocks/>
          </p:cNvSpPr>
          <p:nvPr/>
        </p:nvSpPr>
        <p:spPr>
          <a:xfrm>
            <a:off x="481173" y="4374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Our Goal</a:t>
            </a:r>
          </a:p>
        </p:txBody>
      </p:sp>
    </p:spTree>
    <p:extLst>
      <p:ext uri="{BB962C8B-B14F-4D97-AF65-F5344CB8AC3E}">
        <p14:creationId xmlns:p14="http://schemas.microsoft.com/office/powerpoint/2010/main" val="12632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98A33-833F-4C37-BDD6-73537A88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07D8E5DA-59D3-48E8-82E7-9B56DF51BB02}"/>
              </a:ext>
            </a:extLst>
          </p:cNvPr>
          <p:cNvSpPr txBox="1">
            <a:spLocks/>
          </p:cNvSpPr>
          <p:nvPr/>
        </p:nvSpPr>
        <p:spPr>
          <a:xfrm>
            <a:off x="481173" y="437400"/>
            <a:ext cx="10058400" cy="74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ievitPro-Bold" panose="020B0804030101020102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Proposed UC-TC Model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161B71E-C12A-4E13-8B46-731E48FC8A39}"/>
              </a:ext>
            </a:extLst>
          </p:cNvPr>
          <p:cNvSpPr/>
          <p:nvPr/>
        </p:nvSpPr>
        <p:spPr>
          <a:xfrm>
            <a:off x="4322417" y="2422189"/>
            <a:ext cx="1160964" cy="6054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FC9DE79-1850-4B00-A42F-1F26E92F29DB}"/>
              </a:ext>
            </a:extLst>
          </p:cNvPr>
          <p:cNvSpPr/>
          <p:nvPr/>
        </p:nvSpPr>
        <p:spPr>
          <a:xfrm>
            <a:off x="7761689" y="2386469"/>
            <a:ext cx="665018" cy="67689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EA8C1D-29EC-41BA-8BD5-C16976DF749E}"/>
              </a:ext>
            </a:extLst>
          </p:cNvPr>
          <p:cNvSpPr/>
          <p:nvPr/>
        </p:nvSpPr>
        <p:spPr>
          <a:xfrm>
            <a:off x="6121768" y="2437556"/>
            <a:ext cx="1215658" cy="574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0AE8C66-86EB-41C7-A430-62F4A36BE331}"/>
              </a:ext>
            </a:extLst>
          </p:cNvPr>
          <p:cNvCxnSpPr>
            <a:cxnSpLocks/>
            <a:stCxn id="93" idx="3"/>
            <a:endCxn id="92" idx="2"/>
          </p:cNvCxnSpPr>
          <p:nvPr/>
        </p:nvCxnSpPr>
        <p:spPr>
          <a:xfrm>
            <a:off x="7337426" y="2724916"/>
            <a:ext cx="42426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842C260-C80A-4C20-BCC5-6FBB053942DB}"/>
                  </a:ext>
                </a:extLst>
              </p:cNvPr>
              <p:cNvSpPr txBox="1"/>
              <p:nvPr/>
            </p:nvSpPr>
            <p:spPr>
              <a:xfrm>
                <a:off x="4375635" y="2560105"/>
                <a:ext cx="1005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𝐏𝐨𝐢𝐬𝐬𝐨𝐧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842C260-C80A-4C20-BCC5-6FBB05394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635" y="2560105"/>
                <a:ext cx="1005083" cy="307777"/>
              </a:xfrm>
              <a:prstGeom prst="rect">
                <a:avLst/>
              </a:prstGeom>
              <a:blipFill>
                <a:blip r:embed="rId17"/>
                <a:stretch>
                  <a:fillRect l="-6061" r="-606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49AEB7A-358F-4383-82C7-4ABAF4F10259}"/>
                  </a:ext>
                </a:extLst>
              </p:cNvPr>
              <p:cNvSpPr txBox="1"/>
              <p:nvPr/>
            </p:nvSpPr>
            <p:spPr>
              <a:xfrm>
                <a:off x="6121768" y="2585059"/>
                <a:ext cx="11637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𝐁𝐢𝐧𝐨𝐦𝐢𝐚𝐥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49AEB7A-358F-4383-82C7-4ABAF4F10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768" y="2585059"/>
                <a:ext cx="1163780" cy="307777"/>
              </a:xfrm>
              <a:prstGeom prst="rect">
                <a:avLst/>
              </a:prstGeom>
              <a:blipFill>
                <a:blip r:embed="rId18"/>
                <a:stretch>
                  <a:fillRect l="-4712" r="-5759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EA43D8FF-E927-44BF-88A0-E5DAEDA81134}"/>
              </a:ext>
            </a:extLst>
          </p:cNvPr>
          <p:cNvSpPr/>
          <p:nvPr/>
        </p:nvSpPr>
        <p:spPr>
          <a:xfrm>
            <a:off x="7731827" y="3837768"/>
            <a:ext cx="680365" cy="67689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B702FAF-EDA7-46AC-ABE8-DFBC7A2C0A0B}"/>
              </a:ext>
            </a:extLst>
          </p:cNvPr>
          <p:cNvCxnSpPr>
            <a:cxnSpLocks/>
            <a:stCxn id="91" idx="3"/>
            <a:endCxn id="93" idx="1"/>
          </p:cNvCxnSpPr>
          <p:nvPr/>
        </p:nvCxnSpPr>
        <p:spPr>
          <a:xfrm>
            <a:off x="5483381" y="2724916"/>
            <a:ext cx="63838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C0C9C3CC-AA34-45C6-9901-35AC9DF86DE1}"/>
              </a:ext>
            </a:extLst>
          </p:cNvPr>
          <p:cNvSpPr/>
          <p:nvPr/>
        </p:nvSpPr>
        <p:spPr>
          <a:xfrm>
            <a:off x="9109668" y="1341118"/>
            <a:ext cx="1901273" cy="8922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Under-counted observations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3397FFD-2B13-486C-AA0F-818353299C9E}"/>
              </a:ext>
            </a:extLst>
          </p:cNvPr>
          <p:cNvSpPr/>
          <p:nvPr/>
        </p:nvSpPr>
        <p:spPr>
          <a:xfrm>
            <a:off x="9109669" y="4716274"/>
            <a:ext cx="1705232" cy="67689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33B23781-90C1-4D57-8D8A-BF798C4DCD91}"/>
              </a:ext>
            </a:extLst>
          </p:cNvPr>
          <p:cNvSpPr/>
          <p:nvPr/>
        </p:nvSpPr>
        <p:spPr>
          <a:xfrm>
            <a:off x="1876344" y="5352479"/>
            <a:ext cx="2017070" cy="10038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Low-rank tensor factorization model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7493AA0-CB15-4319-B72D-D9328BC7B8CE}"/>
              </a:ext>
            </a:extLst>
          </p:cNvPr>
          <p:cNvCxnSpPr>
            <a:cxnSpLocks/>
            <a:stCxn id="112" idx="1"/>
            <a:endCxn id="92" idx="7"/>
          </p:cNvCxnSpPr>
          <p:nvPr/>
        </p:nvCxnSpPr>
        <p:spPr>
          <a:xfrm flipH="1">
            <a:off x="8329317" y="1787223"/>
            <a:ext cx="780351" cy="69837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9222D4A-78D3-49B0-B0E4-BBD8941D0B4C}"/>
              </a:ext>
            </a:extLst>
          </p:cNvPr>
          <p:cNvCxnSpPr>
            <a:cxnSpLocks/>
            <a:stCxn id="113" idx="1"/>
            <a:endCxn id="102" idx="5"/>
          </p:cNvCxnSpPr>
          <p:nvPr/>
        </p:nvCxnSpPr>
        <p:spPr>
          <a:xfrm flipH="1" flipV="1">
            <a:off x="8312555" y="4415533"/>
            <a:ext cx="797114" cy="63918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42167AD6-9A18-4667-81AF-959F5D67E86E}"/>
              </a:ext>
            </a:extLst>
          </p:cNvPr>
          <p:cNvSpPr/>
          <p:nvPr/>
        </p:nvSpPr>
        <p:spPr>
          <a:xfrm>
            <a:off x="5164306" y="1619691"/>
            <a:ext cx="1557318" cy="6560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True-counts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4ACD83E-64B0-4724-A2BE-5A75043C4994}"/>
              </a:ext>
            </a:extLst>
          </p:cNvPr>
          <p:cNvSpPr/>
          <p:nvPr/>
        </p:nvSpPr>
        <p:spPr>
          <a:xfrm>
            <a:off x="8355072" y="3032164"/>
            <a:ext cx="1705232" cy="6640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Detection Probability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C1C3632-AEAC-4D4E-9671-A8511E207E5B}"/>
              </a:ext>
            </a:extLst>
          </p:cNvPr>
          <p:cNvSpPr txBox="1"/>
          <p:nvPr/>
        </p:nvSpPr>
        <p:spPr>
          <a:xfrm>
            <a:off x="8615690" y="541448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e.g., location, temperature, humidity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32D03F0D-28B1-48FD-97E6-0A1C5F358F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91" y="2013832"/>
            <a:ext cx="1308674" cy="104953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3E7EBA9-9123-4E5E-8BDA-5294542EEE89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3164336" y="2724916"/>
            <a:ext cx="1158081" cy="14031"/>
          </a:xfrm>
          <a:prstGeom prst="straightConnector1">
            <a:avLst/>
          </a:prstGeom>
          <a:ln w="158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\documentclass{article}&#10;\usepackage{amsmath}&#10;\pagestyle{empty}&#10;\begin{document}&#10;&#10;$\lambda_{\boldsymbol{i}}$&#10;&#10;&#10;\end{document}" title="IguanaTex Bitmap Display">
            <a:extLst>
              <a:ext uri="{FF2B5EF4-FFF2-40B4-BE49-F238E27FC236}">
                <a16:creationId xmlns:a16="http://schemas.microsoft.com/office/drawing/2014/main" id="{715F42E8-BF87-4F2B-8B7C-CA4B2F6B7E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53" y="2337015"/>
            <a:ext cx="315748" cy="320290"/>
          </a:xfrm>
          <a:prstGeom prst="rect">
            <a:avLst/>
          </a:prstGeom>
        </p:spPr>
      </p:pic>
      <p:pic>
        <p:nvPicPr>
          <p:cNvPr id="145" name="Picture 144" descr="\documentclass{article}&#10;\usepackage{amsmath}&#10;\pagestyle{empty}&#10;\begin{document}&#10;&#10;$n_{\boldsymbol{i}}$&#10;&#10;&#10;\end{document}" title="IguanaTex Bitmap Display">
            <a:extLst>
              <a:ext uri="{FF2B5EF4-FFF2-40B4-BE49-F238E27FC236}">
                <a16:creationId xmlns:a16="http://schemas.microsoft.com/office/drawing/2014/main" id="{E0F38BC2-841C-4BB7-BA86-07BB9B942E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79" y="2413836"/>
            <a:ext cx="396502" cy="268861"/>
          </a:xfrm>
          <a:prstGeom prst="rect">
            <a:avLst/>
          </a:prstGeom>
        </p:spPr>
      </p:pic>
      <p:pic>
        <p:nvPicPr>
          <p:cNvPr id="146" name="Picture 145" descr="\documentclass{article}&#10;\usepackage{amsmath}&#10;\pagestyle{empty}&#10;\begin{document}&#10;&#10;$y_{\boldsymbol{i}}$&#10;&#10;&#10;\end{document}" title="IguanaTex Bitmap Display">
            <a:extLst>
              <a:ext uri="{FF2B5EF4-FFF2-40B4-BE49-F238E27FC236}">
                <a16:creationId xmlns:a16="http://schemas.microsoft.com/office/drawing/2014/main" id="{30D2D9D0-63EA-421B-A956-563929DB13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13" y="2609117"/>
            <a:ext cx="280765" cy="236550"/>
          </a:xfrm>
          <a:prstGeom prst="rect">
            <a:avLst/>
          </a:prstGeom>
        </p:spPr>
      </p:pic>
      <p:pic>
        <p:nvPicPr>
          <p:cNvPr id="147" name="Picture 146" descr="\documentclass{article}&#10;\usepackage{amsmath}&#10;\pagestyle{empty}&#10;\begin{document}&#10;&#10;$\boldsymbol{z}_{\boldsymbol{i}}$&#10;&#10;&#10;\end{document}" title="IguanaTex Bitmap Display">
            <a:extLst>
              <a:ext uri="{FF2B5EF4-FFF2-40B4-BE49-F238E27FC236}">
                <a16:creationId xmlns:a16="http://schemas.microsoft.com/office/drawing/2014/main" id="{4E2B0382-F8F3-4FD3-BF73-01B77DFF37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46" y="4042408"/>
            <a:ext cx="355632" cy="27028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5FCC586-4EF0-42AB-ADAF-CBE52ABAAE81}"/>
              </a:ext>
            </a:extLst>
          </p:cNvPr>
          <p:cNvGrpSpPr/>
          <p:nvPr/>
        </p:nvGrpSpPr>
        <p:grpSpPr>
          <a:xfrm>
            <a:off x="1026990" y="4032578"/>
            <a:ext cx="3808249" cy="1050490"/>
            <a:chOff x="833110" y="3227549"/>
            <a:chExt cx="3808249" cy="1050490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CAD2640-0020-4292-9C6D-A4B1C7662E57}"/>
                </a:ext>
              </a:extLst>
            </p:cNvPr>
            <p:cNvGrpSpPr/>
            <p:nvPr/>
          </p:nvGrpSpPr>
          <p:grpSpPr>
            <a:xfrm>
              <a:off x="1233873" y="3411391"/>
              <a:ext cx="3003206" cy="822145"/>
              <a:chOff x="1083216" y="1516508"/>
              <a:chExt cx="2258729" cy="576921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82F8FC9-C27A-4621-9E66-4C22AB6F070B}"/>
                  </a:ext>
                </a:extLst>
              </p:cNvPr>
              <p:cNvSpPr/>
              <p:nvPr/>
            </p:nvSpPr>
            <p:spPr>
              <a:xfrm rot="18950260">
                <a:off x="2772836" y="1516508"/>
                <a:ext cx="472137" cy="3688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660A4E82-B62D-4E5F-BBF4-B73C3E75C4CD}"/>
                  </a:ext>
                </a:extLst>
              </p:cNvPr>
              <p:cNvSpPr/>
              <p:nvPr/>
            </p:nvSpPr>
            <p:spPr>
              <a:xfrm rot="16200000">
                <a:off x="2651728" y="1851735"/>
                <a:ext cx="373328" cy="4310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07F380C-811D-43AD-9482-DBBDB763E56B}"/>
                  </a:ext>
                </a:extLst>
              </p:cNvPr>
              <p:cNvSpPr/>
              <p:nvPr/>
            </p:nvSpPr>
            <p:spPr>
              <a:xfrm>
                <a:off x="1152712" y="1712650"/>
                <a:ext cx="472137" cy="3408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ACF1F2EC-F605-4C2F-A367-D1BE06253328}"/>
                  </a:ext>
                </a:extLst>
              </p:cNvPr>
              <p:cNvSpPr/>
              <p:nvPr/>
            </p:nvSpPr>
            <p:spPr>
              <a:xfrm>
                <a:off x="2869808" y="1681114"/>
                <a:ext cx="472137" cy="3408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240E777F-5DBA-4EB6-9E4F-577F7E772C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46048" y="1754885"/>
                <a:ext cx="134177" cy="122422"/>
              </a:xfrm>
              <a:prstGeom prst="rect">
                <a:avLst/>
              </a:prstGeom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1B64BF15-A68C-434F-B047-78AB486BDFA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507757" y="1754019"/>
                <a:ext cx="134177" cy="122422"/>
              </a:xfrm>
              <a:prstGeom prst="rect">
                <a:avLst/>
              </a:prstGeom>
            </p:spPr>
          </p:pic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63E3D16-6D34-4DAC-8891-6F505CAAFC9D}"/>
                  </a:ext>
                </a:extLst>
              </p:cNvPr>
              <p:cNvCxnSpPr/>
              <p:nvPr/>
            </p:nvCxnSpPr>
            <p:spPr>
              <a:xfrm>
                <a:off x="2106894" y="1815230"/>
                <a:ext cx="30234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73AEE5C6-F295-441A-AB35-634F6ED03968}"/>
                  </a:ext>
                </a:extLst>
              </p:cNvPr>
              <p:cNvGrpSpPr/>
              <p:nvPr/>
            </p:nvGrpSpPr>
            <p:grpSpPr>
              <a:xfrm>
                <a:off x="1083216" y="1546218"/>
                <a:ext cx="472137" cy="547211"/>
                <a:chOff x="341728" y="1517128"/>
                <a:chExt cx="472137" cy="547211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831E4CC-6636-4228-B1DE-86862C109511}"/>
                    </a:ext>
                  </a:extLst>
                </p:cNvPr>
                <p:cNvSpPr/>
                <p:nvPr/>
              </p:nvSpPr>
              <p:spPr>
                <a:xfrm rot="18950260">
                  <a:off x="341728" y="1517128"/>
                  <a:ext cx="472137" cy="32503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EC5C03B-F3CD-42F1-A301-03BDC9D1FE3F}"/>
                    </a:ext>
                  </a:extLst>
                </p:cNvPr>
                <p:cNvSpPr/>
                <p:nvPr/>
              </p:nvSpPr>
              <p:spPr>
                <a:xfrm rot="16200000">
                  <a:off x="207465" y="1856124"/>
                  <a:ext cx="373328" cy="4310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50" name="Picture 149" descr="\documentclass{article}&#10;\usepackage{amsmath}&#10;\pagestyle{empty}&#10;\begin{document}&#10;&#10;$\boldsymbol{U}_{3}(:,1)$&#10;&#10;&#10;\end{document}" title="IguanaTex Bitmap Display">
              <a:extLst>
                <a:ext uri="{FF2B5EF4-FFF2-40B4-BE49-F238E27FC236}">
                  <a16:creationId xmlns:a16="http://schemas.microsoft.com/office/drawing/2014/main" id="{722FE879-0368-4240-9CAC-647BC1ADE93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10" y="3264039"/>
              <a:ext cx="538931" cy="181321"/>
            </a:xfrm>
            <a:prstGeom prst="rect">
              <a:avLst/>
            </a:prstGeom>
          </p:spPr>
        </p:pic>
        <p:pic>
          <p:nvPicPr>
            <p:cNvPr id="151" name="Picture 150" descr="\documentclass{article}&#10;\usepackage{amsmath}&#10;\pagestyle{empty}&#10;\begin{document}&#10;&#10;$\boldsymbol{U}_{1}(:,1)$&#10;&#10;&#10;\end{document}" title="IguanaTex Bitmap Display">
              <a:extLst>
                <a:ext uri="{FF2B5EF4-FFF2-40B4-BE49-F238E27FC236}">
                  <a16:creationId xmlns:a16="http://schemas.microsoft.com/office/drawing/2014/main" id="{EC79A699-BC22-4292-A669-6A9FC388394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825" y="4096718"/>
              <a:ext cx="538931" cy="181321"/>
            </a:xfrm>
            <a:prstGeom prst="rect">
              <a:avLst/>
            </a:prstGeom>
          </p:spPr>
        </p:pic>
        <p:pic>
          <p:nvPicPr>
            <p:cNvPr id="152" name="Picture 151" descr="\documentclass{article}&#10;\usepackage{amsmath}&#10;\pagestyle{empty}&#10;\begin{document}&#10;&#10;$\boldsymbol{U}_{2}(:,1)$&#10;&#10;&#10;\end{document}" title="IguanaTex Bitmap Display">
              <a:extLst>
                <a:ext uri="{FF2B5EF4-FFF2-40B4-BE49-F238E27FC236}">
                  <a16:creationId xmlns:a16="http://schemas.microsoft.com/office/drawing/2014/main" id="{A451CDAE-B342-4BF3-8915-A3A595CFAFF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506" y="3434162"/>
              <a:ext cx="538931" cy="181321"/>
            </a:xfrm>
            <a:prstGeom prst="rect">
              <a:avLst/>
            </a:prstGeom>
          </p:spPr>
        </p:pic>
        <p:pic>
          <p:nvPicPr>
            <p:cNvPr id="153" name="Picture 152" descr="\documentclass{article}&#10;\usepackage{amsmath}&#10;\pagestyle{empty}&#10;\begin{document}&#10;&#10;$\boldsymbol{U}_{3}(:,F)$&#10;&#10;&#10;\end{document}" title="IguanaTex Bitmap Display">
              <a:extLst>
                <a:ext uri="{FF2B5EF4-FFF2-40B4-BE49-F238E27FC236}">
                  <a16:creationId xmlns:a16="http://schemas.microsoft.com/office/drawing/2014/main" id="{F7E43E25-0FCB-4901-A012-67FAD1A3ABAB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7945" y="3227549"/>
              <a:ext cx="586544" cy="181321"/>
            </a:xfrm>
            <a:prstGeom prst="rect">
              <a:avLst/>
            </a:prstGeom>
          </p:spPr>
        </p:pic>
        <p:pic>
          <p:nvPicPr>
            <p:cNvPr id="154" name="Picture 153" descr="\documentclass{article}&#10;\usepackage{amsmath}&#10;\pagestyle{empty}&#10;\begin{document}&#10;&#10;$\boldsymbol{U}_{2}(:,F)$&#10;&#10;&#10;\end{document}" title="IguanaTex Bitmap Display">
              <a:extLst>
                <a:ext uri="{FF2B5EF4-FFF2-40B4-BE49-F238E27FC236}">
                  <a16:creationId xmlns:a16="http://schemas.microsoft.com/office/drawing/2014/main" id="{551BEE70-D73F-4F27-86AB-1163C4C0A43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815" y="3382889"/>
              <a:ext cx="586544" cy="181321"/>
            </a:xfrm>
            <a:prstGeom prst="rect">
              <a:avLst/>
            </a:prstGeom>
          </p:spPr>
        </p:pic>
        <p:pic>
          <p:nvPicPr>
            <p:cNvPr id="155" name="Picture 154" descr="\documentclass{article}&#10;\usepackage{amsmath}&#10;\pagestyle{empty}&#10;\begin{document}&#10;&#10;$\boldsymbol{U}_{1}(:,F)$&#10;&#10;&#10;\end{document}" title="IguanaTex Bitmap Display">
              <a:extLst>
                <a:ext uri="{FF2B5EF4-FFF2-40B4-BE49-F238E27FC236}">
                  <a16:creationId xmlns:a16="http://schemas.microsoft.com/office/drawing/2014/main" id="{DEB9CC94-87BC-4BA8-B67D-69C461D26023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2117" y="4053194"/>
              <a:ext cx="586544" cy="181321"/>
            </a:xfrm>
            <a:prstGeom prst="rect">
              <a:avLst/>
            </a:prstGeom>
          </p:spPr>
        </p:pic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D69B401-4295-4C96-8042-F538FEA0BD3E}"/>
              </a:ext>
            </a:extLst>
          </p:cNvPr>
          <p:cNvCxnSpPr>
            <a:cxnSpLocks/>
            <a:stCxn id="107" idx="3"/>
            <a:endCxn id="102" idx="2"/>
          </p:cNvCxnSpPr>
          <p:nvPr/>
        </p:nvCxnSpPr>
        <p:spPr>
          <a:xfrm>
            <a:off x="7237079" y="4170012"/>
            <a:ext cx="494748" cy="6203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0BD37BF-9AEE-44A9-B54E-E9BCCFBE974C}"/>
              </a:ext>
            </a:extLst>
          </p:cNvPr>
          <p:cNvCxnSpPr>
            <a:cxnSpLocks/>
            <a:stCxn id="107" idx="0"/>
            <a:endCxn id="93" idx="2"/>
          </p:cNvCxnSpPr>
          <p:nvPr/>
        </p:nvCxnSpPr>
        <p:spPr>
          <a:xfrm flipV="1">
            <a:off x="6721624" y="3012276"/>
            <a:ext cx="7973" cy="8174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4F494880-0316-4D13-966A-2CEFDE08D7BC}"/>
              </a:ext>
            </a:extLst>
          </p:cNvPr>
          <p:cNvSpPr/>
          <p:nvPr/>
        </p:nvSpPr>
        <p:spPr>
          <a:xfrm>
            <a:off x="6206168" y="3829733"/>
            <a:ext cx="1030911" cy="6805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p_{\boldsymbol{i}} =  g(\boldsymbol{z}_{\boldsymbol{i}})$&#10;&#10;&#10;\end{document}" title="IguanaTex Bitmap Display">
            <a:extLst>
              <a:ext uri="{FF2B5EF4-FFF2-40B4-BE49-F238E27FC236}">
                <a16:creationId xmlns:a16="http://schemas.microsoft.com/office/drawing/2014/main" id="{7A684247-C374-4E3C-AE95-2073532CE4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6805513" y="3149178"/>
            <a:ext cx="1460665" cy="348389"/>
          </a:xfrm>
          <a:prstGeom prst="rect">
            <a:avLst/>
          </a:prstGeom>
        </p:spPr>
      </p:pic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3C7FABC5-C6CD-4B66-A958-28D82CFE23AB}"/>
              </a:ext>
            </a:extLst>
          </p:cNvPr>
          <p:cNvSpPr/>
          <p:nvPr/>
        </p:nvSpPr>
        <p:spPr>
          <a:xfrm>
            <a:off x="6001881" y="4647190"/>
            <a:ext cx="1705232" cy="67689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Non Linear function</a:t>
            </a:r>
          </a:p>
        </p:txBody>
      </p:sp>
      <p:pic>
        <p:nvPicPr>
          <p:cNvPr id="143" name="Picture 142" descr="\documentclass{article}&#10;\usepackage{amsmath}&#10;\pagestyle{empty}&#10;\begin{document}&#10;&#10;${g}(\cdot)$&#10;&#10;&#10;\end{document}" title="IguanaTex Bitmap Display">
            <a:extLst>
              <a:ext uri="{FF2B5EF4-FFF2-40B4-BE49-F238E27FC236}">
                <a16:creationId xmlns:a16="http://schemas.microsoft.com/office/drawing/2014/main" id="{9C2B6335-E508-4852-91BD-61922A54965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38" y="4981265"/>
            <a:ext cx="411219" cy="283775"/>
          </a:xfrm>
          <a:prstGeom prst="rect">
            <a:avLst/>
          </a:prstGeom>
        </p:spPr>
      </p:pic>
      <p:pic>
        <p:nvPicPr>
          <p:cNvPr id="166" name="Content Placeholder 3">
            <a:extLst>
              <a:ext uri="{FF2B5EF4-FFF2-40B4-BE49-F238E27FC236}">
                <a16:creationId xmlns:a16="http://schemas.microsoft.com/office/drawing/2014/main" id="{5FE9571B-0B8F-41A1-9A59-D8931BA6C8CA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3" t="16290" r="5177" b="30155"/>
          <a:stretch/>
        </p:blipFill>
        <p:spPr>
          <a:xfrm>
            <a:off x="6391016" y="3919025"/>
            <a:ext cx="761677" cy="517045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usepackage{bm}&#10;\newcommand{\bi}{\bm{i}}&#10;\newcommand{\z}{\boldsymbol{z}}&#10;\newcommand{\tP}{\underline{\bm P}}&#10;&#10;\begin{document}&#10;  $\lambda_{\boldsymbol{i}}=\sum_{f=1}^F  \prod_{k=1}^K \bm U_k(i_k,f)$&#10;\end{document}" title="IguanaTex Bitmap Display">
            <a:extLst>
              <a:ext uri="{FF2B5EF4-FFF2-40B4-BE49-F238E27FC236}">
                <a16:creationId xmlns:a16="http://schemas.microsoft.com/office/drawing/2014/main" id="{65BED45F-CDB7-4B54-B30D-19DD15A628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1452457" y="3205851"/>
            <a:ext cx="2730230" cy="34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9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9" grpId="0" animBg="1"/>
      <p:bldP spid="107" grpId="0" animBg="1"/>
      <p:bldP spid="1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74.7282"/>
  <p:tag name="LATEXADDIN" val="\documentclass{article}&#10;\usepackage{amsmath}&#10;\pagestyle{empty}&#10;\begin{document}&#10;&#10;$n_{i,j}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95.23811"/>
  <p:tag name="LATEXADDIN" val="\documentclass{article}&#10;\usepackage{amsmath}&#10;\pagestyle{empty}&#10;\begin{document}&#10;&#10;$y_{\boldsymbol{i}}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7.2366"/>
  <p:tag name="LATEXADDIN" val="\documentclass{article}&#10;\usepackage{amsmath}&#10;\pagestyle{empty}&#10;\begin{document}&#10;&#10;$\boldsymbol{z}_{\boldsymbol{i}}$&#10;&#10;&#10;\end{document}"/>
  <p:tag name="IGUANATEXSIZE" val="18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49.6813"/>
  <p:tag name="LATEXADDIN" val="\documentclass{article}&#10;\usepackage{amsmath}&#10;\pagestyle{empty}&#10;\begin{document}&#10;&#10;$p_{\boldsymbol{i}} =  g(\boldsymbol{z}_{\boldsymbol{i}})$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1.4773"/>
  <p:tag name="LATEXADDIN" val="\documentclass{article}&#10;\usepackage{amsmath}&#10;\pagestyle{empty}&#10;\begin{document}&#10;&#10;${g}(\cdot)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7.7278"/>
  <p:tag name="ORIGINALWIDTH" val="1427.072"/>
  <p:tag name="LATEXADDIN" val="\documentclass{article}&#10;\usepackage{amsmath}&#10;\pagestyle{empty}&#10;\usepackage{bm}&#10;\newcommand{\bi}{\bm{i}}&#10;\newcommand{\z}{\boldsymbol{z}}&#10;\newcommand{\tP}{\underline{\bm P}}&#10;&#10;\begin{document}&#10;  $\lambda_{\boldsymbol{i}}=\sum_{f=1}^F  \prod_{k=1}^K \bm U_k(i_k,f)$&#10;\end{document}"/>
  <p:tag name="IGUANATEXSIZE" val="20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8.9502"/>
  <p:tag name="LATEXADDIN" val="\documentclass{article}&#10;\usepackage{amsmath}&#10;\pagestyle{empty}&#10;\begin{document}&#10;&#10;$\boldsymbol{U}_{3}(:,1)$&#10;&#10;&#10;\end{document}"/>
  <p:tag name="IGUANATEXSIZE" val="1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8.9502"/>
  <p:tag name="LATEXADDIN" val="\documentclass{article}&#10;\usepackage{amsmath}&#10;\pagestyle{empty}&#10;\begin{document}&#10;&#10;$\boldsymbol{U}_{1}(:,1)$&#10;&#10;&#10;\end{document}"/>
  <p:tag name="IGUANATEXSIZE" val="1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8.9502"/>
  <p:tag name="LATEXADDIN" val="\documentclass{article}&#10;\usepackage{amsmath}&#10;\pagestyle{empty}&#10;\begin{document}&#10;&#10;$\boldsymbol{U}_{2}(:,1)$&#10;&#10;&#10;\end{document}"/>
  <p:tag name="IGUANATEXSIZE" val="1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34.1957"/>
  <p:tag name="LATEXADDIN" val="\documentclass{article}&#10;\usepackage{amsmath}&#10;\pagestyle{empty}&#10;\begin{document}&#10;&#10;$\boldsymbol{U}_{3}(:,F)$&#10;&#10;&#10;\end{document}"/>
  <p:tag name="IGUANATEXSIZE" val="1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34.1957"/>
  <p:tag name="LATEXADDIN" val="\documentclass{article}&#10;\usepackage{amsmath}&#10;\pagestyle{empty}&#10;\begin{document}&#10;&#10;$\boldsymbol{U}_{2}(:,F)$&#10;&#10;&#10;\end{document}"/>
  <p:tag name="IGUANATEXSIZE" val="1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60.4799"/>
  <p:tag name="LATEXADDIN" val="\documentclass{article}&#10;\usepackage{amsmath}&#10;\pagestyle{empty}&#10;\begin{document}&#10;&#10;$y_{i,j}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34.1957"/>
  <p:tag name="LATEXADDIN" val="\documentclass{article}&#10;\usepackage{amsmath}&#10;\pagestyle{empty}&#10;\begin{document}&#10;&#10;$\boldsymbol{U}_{1}(:,F)$&#10;&#10;&#10;\end{document}"/>
  <p:tag name="IGUANATEXSIZE" val="1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&#10;$+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&#10;$+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3.8808"/>
  <p:tag name="ORIGINALWIDTH" val="2232.471"/>
  <p:tag name="LATEXADDIN" val="\documentclass{article}&#10;\usepackage{amsmath}&#10;\pagestyle{empty}&#10;\usepackage{bm}&#10;\newcommand{\bi}{\bm{i}}&#10;\begin{document}&#10;&#10;\begin{align*} &#10; \lambda_{\bm i} &amp; = \sum_{f=1}^F  \prod_{k=1}^K \bm U_k(i_k,f),~\bm U_k \ge \bm 0, \forall k\in [K], \\&#10; n_{\bm i} &amp;\sim {\sf Poisson}(\lambda_{\bm i}), \\&#10; p_{\bm i} &amp;= g\left(\bm z_{\bm i}\right),~0\le p_{\bm i}\le 1,\label{eq:p_model}\\&#10; y_{\bm i}&amp;\sim {\sf Binomial}(n_{\bm i},p_{\bm i}), &#10; \end{align*}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9.4526"/>
  <p:tag name="ORIGINALWIDTH" val="2644.919"/>
  <p:tag name="LATEXADDIN" val="\documentclass{article}&#10;\usepackage{amsmath}&#10;\pagestyle{empty}&#10;\usepackage{bm}&#10;\newcommand{\bi}{\bm{i}}&#10;\begin{document}&#10;&#10;\begin{align*}&#10;&amp;= \log\left(\prod_{\bi\in\bm \varOmega} \sum_{n=y_{\bi}}^\infty {\sf Pr}(N_{\bi}=n;\lambda_{\bi}) {\sf Pr}(y_{\bi}|N_{\bi}=n; p_{\bi})\right) &#10;\end{align*}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7.4091"/>
  <p:tag name="ORIGINALWIDTH" val="2506.187"/>
  <p:tag name="LATEXADDIN" val="\documentclass{article}&#10;\usepackage{amsmath}&#10;\pagestyle{empty}&#10;\usepackage{bm}&#10;\newcommand{\bi}{\bm{i}}&#10;\begin{document}&#10;&#10;\begin{align*}&#10;&amp;= \sum_{\bi\in\bm \varOmega} \log\left( \sum_{n=y_{\bi}}^\infty\left(\frac{\lambda_{\bi}^{n} e^{-\lambda_{\bi}}}{n!} \frac{n! p_{\bi}^{y_{\bi}} (1-p_{\bi})^{n-y_{\bi}}}{y_{\bi}!(n-y_{\bi})!} \right)\right) \nonumber\\&amp;= \sum_{\bm i\in \bm \varOmega} \left[-\lambda_{\bm i}p_{\bm i}+ y_{\bm i}\log \lambda_{\bm i}+y_{\bm i}\log p_{\bm i}-\log y_{\bm i}!\right]\end{align*}&#10;\end{document}"/>
  <p:tag name="IGUANATEXSIZE" val="20"/>
  <p:tag name="IGUANATEXCURSOR" val="4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1052.119"/>
  <p:tag name="LATEXADDIN" val="\documentclass{article}&#10;\usepackage{amsmath}&#10;\pagestyle{empty}&#10;\usepackage{bm}&#10;\newcommand{\bi}{\bm{i}}&#10;\begin{document}&#10;&#10;\begin{align*}&#10;&amp;\log \prod_{\bm i\in \bm \varOmega}{\sf Pr}(y_{\bm i}; \lambda_{\bm i}, p_{\bm i}) \end{align*}&#10;\end{document}"/>
  <p:tag name="IGUANATEXSIZE" val="20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4281.215"/>
  <p:tag name="LATEXADDIN" val="\documentclass{article}&#10;\usepackage{amsmath}&#10;\pagestyle{empty}&#10;\usepackage{bm}&#10;\newcommand{\bi}{\bm{i}}&#10;\newcommand{\z}{\boldsymbol{z}}&#10;\newcommand{\tP}{\underline{\bm P}}&#10;&#10;\begin{document}&#10;&#10; \begin{align*}&#10; \underset{\{\bm U_k\}, \bm \theta,  \{p_{\bm i}\}}{\rm minimize}&amp;~\sum_{\bm i \in \bm \varOmega}\Bigg[\bigg( \sum_{f=1}^F  \prod_{k=1}^K \bm U_k(i_k,f)\bigg)p_{\bm i}-y_{\bm i}\log \bigg( \sum_{f=1}^F  \prod_{k=1}^K \bm U_k(i_k,f)\bigg)  -y_{\bm i}\log p_{\bm i}\Bigg] \end{align*}&#10;\end{document}"/>
  <p:tag name="IGUANATEXSIZE" val="20"/>
  <p:tag name="IGUANATEXCURSOR" val="4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2195.726"/>
  <p:tag name="LATEXADDIN" val="\documentclass{article}&#10;\usepackage{amsmath}&#10;\pagestyle{empty}&#10;\usepackage{bm}&#10;\newcommand{\bi}{\bm{i}}&#10;\newcommand{\z}{\boldsymbol{z}}&#10;\newcommand{\tP}{\underline{\bm P}}&#10;&#10;\begin{document}&#10;&#10; \begin{align*}&#10; {\rm subject\ to}~~&#10; &amp;  \bm U_k \in {\cal U}_k, ~\forall k \in [K],\\&#10; &amp; p_{\bi} = g_{\bm \theta}(\z_{\bi}), ~ \forall \bm i \in \bm \varXi,~ g_{\bm \theta} \in {\cal G}.&#10; \end{align*}&#10;\end{document}"/>
  <p:tag name="IGUANATEXSIZE" val="20"/>
  <p:tag name="IGUANATEXCURSOR" val="3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2230.221"/>
  <p:tag name="LATEXADDIN" val="\documentclass{article}&#10;\usepackage{amsmath}&#10;\pagestyle{empty}&#10;\usepackage{bm}&#10;\newcommand{\bi}{\bm{i}}&#10;\newcommand{\z}{\boldsymbol{z}}&#10;\newcommand{\tP}{\underline{\bm P}}&#10;&#10;\begin{document}&#10;&#10; \begin{align*}&#10; \underset{\{\lambda_{\bm i}\},  \{p_{\bm i}\}}{\rm minimize}&amp;~\sum_{\bm i \in \bm \varOmega}\big[\lambda_{\bm i}p_{\bm i}- y_{\bm i}\log \lambda_{\bm i}-y_{\bm i}\log p_{\bm i}\big] \end{align*}&#10;\end{document}"/>
  <p:tag name="IGUANATEXSIZE" val="20"/>
  <p:tag name="IGUANATEXCURSOR" val="3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72.4784"/>
  <p:tag name="LATEXADDIN" val="\documentclass{article}&#10;\usepackage{amsmath}&#10;\pagestyle{empty}&#10;\begin{document}&#10;&#10;$\boldsymbol{z}_{i,j}$&#10;&#10;&#10;\end{document}"/>
  <p:tag name="IGUANATEXSIZE" val="1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3.8808"/>
  <p:tag name="ORIGINALWIDTH" val="2232.471"/>
  <p:tag name="LATEXADDIN" val="\documentclass{article}&#10;\usepackage{amsmath}&#10;\pagestyle{empty}&#10;\usepackage{bm}&#10;\newcommand{\bi}{\bm{i}}&#10;\begin{document}&#10;&#10;\begin{align*} &#10; \lambda_{\bm i} &amp; = \sum_{f=1}^F  \prod_{k=1}^K \bm U_k(i_k,f),~\bm U_k \ge \bm 0, \forall k\in [K], \\&#10; n_{\bm i} &amp;\sim {\sf Poisson}(\lambda_{\bm i}), \\&#10; p_{\bm i} &amp;= g\left(\bm z_{\bm i}\right),~0\le p_{\bm i}\le 1,\label{eq:p_model}\\&#10; y_{\bm i}&amp;\sim {\sf Binomial}(n_{\bm i},p_{\bm i}), &#10; \end{align*}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4281.215"/>
  <p:tag name="LATEXADDIN" val="\documentclass{article}&#10;\usepackage{amsmath}&#10;\pagestyle{empty}&#10;\usepackage{bm}&#10;\newcommand{\bi}{\bm{i}}&#10;\newcommand{\z}{\boldsymbol{z}}&#10;\newcommand{\tP}{\underline{\bm P}}&#10;&#10;\begin{document}&#10;&#10; \begin{align*}&#10; \underset{\{\bm U_k\}, \bm \theta,  \{p_{\bm i}\}}{\rm minimize}&amp;~\sum_{\bm i \in \bm \varOmega}\Bigg[\bigg( \sum_{f=1}^F  \prod_{k=1}^K \bm U_k(i_k,f)\bigg)p_{\bm i}-y_{\bm i}\log \bigg( \sum_{f=1}^F  \prod_{k=1}^K \bm U_k(i_k,f)\bigg)  -y_{\bm i}\log p_{\bm i}\Bigg] \end{align*}&#10;\end{document}"/>
  <p:tag name="IGUANATEXSIZE" val="20"/>
  <p:tag name="IGUANATEXCURSOR" val="4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2195.726"/>
  <p:tag name="LATEXADDIN" val="\documentclass{article}&#10;\usepackage{amsmath}&#10;\pagestyle{empty}&#10;\usepackage{bm}&#10;\newcommand{\bi}{\bm{i}}&#10;\newcommand{\z}{\boldsymbol{z}}&#10;\newcommand{\tP}{\underline{\bm P}}&#10;&#10;\begin{document}&#10;&#10; \begin{align*}&#10; {\rm subject\ to}~~&#10; &amp;  \bm U_k \in {\cal U}_k, ~\forall k \in [K],\\&#10; &amp; p_{\bi} = g_{\bm \theta}(\z_{\bi}), ~ \forall \bm i \in \bm \varXi,~ g_{\bm \theta} \in {\cal G}.&#10; \end{align*}&#10;\end{document}"/>
  <p:tag name="IGUANATEXSIZE" val="20"/>
  <p:tag name="IGUANATEXCURSOR" val="3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04.237"/>
  <p:tag name="LATEXADDIN" val="\documentclass{article}&#10;\usepackage{amsmath}&#10;\pagestyle{empty}&#10;\begin{document}&#10;&#10;$\lambda_{\boldsymbol{i}}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283.4646"/>
  <p:tag name="LATEXADDIN" val="\documentclass{article}&#10;\usepackage{amsmath}&#10;\pagestyle{empty}&#10;\begin{document}&#10;&#10;$p_{\boldsymbol{i}},\forall \boldsymbol{i}$&#10;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926.8841"/>
  <p:tag name="LATEXADDIN" val="\documentclass{article}&#10;\usepackage{amsmath}&#10;\usepackage{bm,amssymb}&#10;\pagestyle{empty}&#10;\begin{document}&#10;&#10;$p_{\min}, p_{\max}, \alpha_u, \beta_u$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98.4627"/>
  <p:tag name="LATEXADDIN" val="\documentclass{article}&#10;\usepackage{amsmath,amssymb}&#10;\pagestyle{empty}&#10;\usepackage{bm,nicefrac,mathrsfs}&#10;\newcommand{\bi}{\bm{i}}&#10;\newcommand{\z}{\boldsymbol{z}}&#10;\newcommand{\tP}{\underline{\bm P}}&#10;\newcommand{\tlambda}{\underline{\bm \Lambda}}&#10;\newcommand{\bTheta}{\bm{\varTheta}}&#10;\newcommand{\bZ}{\bm{Z}}&#10;&#10;&#10;\begin{document}&#10;$\mathscr{R}_{\cal G}, \nu$&#10;   \end{document}"/>
  <p:tag name="IGUANATEXSIZE" val="20"/>
  <p:tag name="IGUANATEXCURSOR" val="3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331.084"/>
  <p:tag name="LATEXADDIN" val="\documentclass{article}&#10;\usepackage{amsmath}&#10;\pagestyle{empty}&#10;\usepackage{bm}&#10;\newcommand{\bi}{\bm{i}}&#10;\newcommand{\z}{\boldsymbol{z}}&#10;\newcommand{\tP}{\underline{\bm P}}&#10;&#10;\begin{document}&#10;  $&#10;      \max_{\bi,\bm j\in \bm \varTheta} \| \bm z_{\bi} -\bm z_{\bm j}\|_2 \leq \zeta&#10;    $&#10; \end{document}"/>
  <p:tag name="IGUANATEXSIZE" val="20"/>
  <p:tag name="IGUANATEXCURSOR" val="2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98.98764"/>
  <p:tag name="LATEXADDIN" val="\documentclass{article}&#10;\usepackage{amsmath}&#10;\usepackage{bm,amssymb}&#10;\pagestyle{empty}&#10;\begin{document}&#10;&#10;$\bm \varTheta$&#10;&#10;&#10;\end{document}"/>
  <p:tag name="IGUANATEXSIZE" val="28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331.4586"/>
  <p:tag name="LATEXADDIN" val="\documentclass{article}&#10;\usepackage{amsmath}&#10;\usepackage{bm,amssymb}&#10;\pagestyle{empty}&#10;\begin{document}&#10;&#10;$L_g, L_{\bm \theta}$&#10;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610.4237"/>
  <p:tag name="LATEXADDIN" val="\documentclass{article}&#10;\usepackage{amsmath}&#10;\pagestyle{empty}&#10;\begin{document}&#10;&#10;$p_{i,j} =  \boldsymbol{z}_{i,j}^{\top}\boldsymbol{\theta}$&#10;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9.34"/>
  <p:tag name="ORIGINALWIDTH" val="4290.964"/>
  <p:tag name="LATEXADDIN" val="\documentclass{article}&#10;\usepackage{amsmath,amssymb}&#10;\pagestyle{empty}&#10;\usepackage{bm,nicefrac,mathrsfs}&#10;\newcommand{\bi}{\bm{i}}&#10;\newcommand{\z}{\boldsymbol{z}}&#10;\newcommand{\tP}{\underline{\bm P}}&#10;\newcommand{\tlambda}{\underline{\bm \Lambda}}&#10;\newcommand{\bTheta}{\bm{\varTheta}}&#10;\newcommand{\bZ}{\bm{Z}}&#10;&#10;&#10;\begin{document}&#10;\noindent&#10;{\bf Theorem 1.} Assume that the entries of index sets $\bm \varOmega$ and $\bm \varXi$ are sampled from $[I_1]\times \dots \times [I_K]$ uniformly at random  &#10;{with replacement}&#10;and satisfies&#10;    $&#10;        \bm \varOmega \subseteq \bm \varXi.&#10;   $ &#10;{In addition, let $\bm z_{\bi}, \dots, \bm z_{\bi_S}$ {be} the set of observed features}. {Assume} that each $\bm z_{\bi}$ is drawn from a distribution ${\cal D}$. &#10;Then, for $\delta &gt; 0$, the following hold with probability of at least $1-5\delta-3e^{-\alpha(e^2-3)}$:&#10;\begin{align*}&#10; \frac{\left\|  \tlambda^\natural - \widehat{\xi} \widehat{\tlambda} \right\|^2_{\rm F}}{{\prod _k I_k}}&amp;\leq  {\cal O}\left(\frac{1}{ p^2_{\min}}\varrho_1\right),\\&#10; \underset{\bm z_{\bi} \sim \mathcal{D}} {\mathbb{E}}\left[(p_{\bi}^\natural-\nicefrac{1}{\widehat{\xi}}\widehat{g}_{\bm \theta}(\bm z_{\bi}))^2\right] &amp;\le {\cal O}\left(\frac{p_{\max}}{\beta p^2_{\min}}\varrho_1+\varrho_2\right),&#10;\end{align*}&#10;where $\varrho_1 = F\alpha_u^K\left({{\eta} +\zeta^2(L_g+L_{\theta})^2 } +\sqrt{\frac{\log(1/\delta)}{|\bTheta|}}\right)$,&#10;\begin{align*}&#10;     \varrho_2 &amp;= \sqrt{\frac{\log(1/\delta)}{S}} + \frac{\left(\|\bZ\|_{\rm F}\mathscr{R}_{\mathcal{G}}\right)^{1/4}}{\sqrt{S}},\\&#10; \eta^2 &amp;=    \frac{K\sum_k I_k +  \|\bZ\|_{\rm F}\mathscr{R}_{\mathcal{G}}}{\sqrt{T}}  + c\sqrt{\frac{\log(1/\delta)}{T}} +\alpha\nu,  &#10;\end{align*}&#10;  $c = \alpha\max\{ |\log \beta|,\log\alpha  \}$, $\alpha = F\alpha_u^K p_{\max}$, $\beta = F\beta_u^K p_{\min}$,  $\bm Z=[\bm z_{\bi_1},\dots, \bm z_{\bi_{S}}] \in \mathbb{R}^{D \times S}$, $T=|\bm \varOmega|$, and $\widehat{\xi}$ denote the global scaling ambiguity. &#10;   \end{document}"/>
  <p:tag name="IGUANATEXSIZE" val="20"/>
  <p:tag name="IGUANATEXCURSOR" val="3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4281.215"/>
  <p:tag name="LATEXADDIN" val="\documentclass{article}&#10;\usepackage{amsmath}&#10;\pagestyle{empty}&#10;\usepackage{bm}&#10;\newcommand{\bi}{\bm{i}}&#10;\newcommand{\z}{\boldsymbol{z}}&#10;\newcommand{\tP}{\underline{\bm P}}&#10;&#10;\begin{document}&#10;&#10; \begin{align*}&#10; \underset{\{\bm U_k\}, \bm \theta,  \{p_{\bm i}\}}{\rm minimize}&amp;~\sum_{\bm i \in \bm \varOmega}\Bigg[\bigg( \sum_{f=1}^F  \prod_{k=1}^K \bm U_k(i_k,f)\bigg)p_{\bm i}-y_{\bm i}\log \bigg( \sum_{f=1}^F  \prod_{k=1}^K \bm U_k(i_k,f)\bigg)  -y_{\bm i}\log p_{\bm i}\Bigg] \end{align*}&#10;\end{document}"/>
  <p:tag name="IGUANATEXSIZE" val="20"/>
  <p:tag name="IGUANATEXCURSOR" val="4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2195.726"/>
  <p:tag name="LATEXADDIN" val="\documentclass{article}&#10;\usepackage{amsmath}&#10;\pagestyle{empty}&#10;\usepackage{bm}&#10;\newcommand{\bi}{\bm{i}}&#10;\newcommand{\z}{\boldsymbol{z}}&#10;\newcommand{\tP}{\underline{\bm P}}&#10;&#10;\begin{document}&#10;&#10; \begin{align*}&#10; {\rm subject\ to}~~&#10; &amp;  \bm U_k \in {\cal U}_k, ~\forall k \in [K],\\&#10; &amp; p_{\bi} = g_{\bm \theta}(\z_{\bi}), ~ \forall \bm i \in \bm \varXi,~ g_{\bm \theta} \in {\cal G}.&#10; \end{align*}&#10;\end{document}"/>
  <p:tag name="IGUANATEXSIZE" val="20"/>
  <p:tag name="IGUANATEXCURSOR" val="3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72.9283"/>
  <p:tag name="LATEXADDIN" val="\documentclass{article}&#10;\usepackage{amsmath}&#10;\usepackage{bm,amssymb}&#10;\pagestyle{empty}&#10;\begin{document}&#10;&#10;$L(\bm U, \bm \theta, \underline{\bm P})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377.9528"/>
  <p:tag name="LATEXADDIN" val="\documentclass{article}&#10;\usepackage{amsmath}&#10;\usepackage{bm,amssymb}&#10;\pagestyle{empty}&#10;\begin{document}&#10;&#10;$\bm \varOmega  \neq \bm \varXi$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2.6621"/>
  <p:tag name="ORIGINALWIDTH" val="2747.657"/>
  <p:tag name="LATEXADDIN" val="\documentclass{article}&#10;\usepackage{amsmath}&#10;\pagestyle{empty}&#10;\usepackage{bm}&#10;\newcommand{\bi}{\bm{i}}&#10;\newcommand{\z}{\boldsymbol{z}}&#10;\newcommand{\tP}{\underline{\bm P}}&#10;&#10;\begin{document}&#10;&#10; \begin{align*} &#10; \underset{\{\bm U_k\}, \bm \theta,  \{p_{\bm i}\}}{\rm minimize}&amp;~\frac{1}{|\bm \varOmega|}L(\bm U,\bm \theta, \tP)+\frac{\mu}{|\bm \varXi|} \sum_{\bm i \in \bm \varXi}\ell(g_{\bm \theta}(\bm z_{\bm i}),p_{\bm i}), \\&#10; {\rm subject\ to}~~ &amp;&#10; \bm U_k \ge \bm 0, \forall k \in [K], \\&#10; %&amp;{\blue \beta_u \le \bm U_k(i_k,f) \le \alpha_u, \forall i_k,f,k}, \label{eq:nonnegative_emb}\\\&#10; &amp; 0 \le p_{\bm i} \le 1, ~ \forall \bm i \in \bm \varOmega \cup \bm \varXi,~ g_{\bm \theta} \in {\cal G},&#10;\end{align*}&#10;\end{document}"/>
  <p:tag name="IGUANATEXSIZE" val="20"/>
  <p:tag name="IGUANATEXCURSOR" val="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1.7323"/>
  <p:tag name="LATEXADDIN" val="\documentclass{article}&#10;\usepackage{amsmath}&#10;\usepackage{bm,amssymb}&#10;\pagestyle{empty}&#10;\begin{document}&#10;&#10;$\bm U_k$&#10;&#10;&#10;\end{document}"/>
  <p:tag name="IGUANATEXSIZE" val="32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0.2287"/>
  <p:tag name="LATEXADDIN" val="\documentclass{article}&#10;\usepackage{amsmath}&#10;\usepackage{bm,amssymb}&#10;\pagestyle{empty}&#10;\begin{document}&#10;&#10;$\ell(\cdot)$&#10;&#10;&#10;\end{document}"/>
  <p:tag name="IGUANATEXSIZE" val="32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2.99213"/>
  <p:tag name="LATEXADDIN" val="\documentclass{article}&#10;\usepackage{amsmath}&#10;\usepackage{bm,amssymb}&#10;\pagestyle{empty}&#10;\begin{document}&#10;&#10;$\bm \theta$&#10;&#10;&#10;\end{document}"/>
  <p:tag name="IGUANATEXSIZE" val="32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104.9868"/>
  <p:tag name="LATEXADDIN" val="\documentclass{article}&#10;\usepackage{amsmath}&#10;\usepackage{bm,amssymb}&#10;\pagestyle{empty}&#10;\begin{document}&#10;&#10;$p_{\boldsymbol{i}}$&#10;&#10;&#10;\end{document}"/>
  <p:tag name="IGUANATEXSIZE" val="32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69.4788"/>
  <p:tag name="LATEXADDIN" val="\documentclass{article}&#10;\usepackage{amsmath}&#10;\pagestyle{empty}&#10;\begin{document}&#10;&#10;$\lambda_{i,j}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835.77"/>
  <p:tag name="LATEXADDIN" val="\documentclass{article}&#10;\usepackage{amsmath}&#10;\usepackage{bm,amssymb}&#10;\pagestyle{empty}&#10;\begin{document}&#10;&#10;$ g(\bm z) = {\rm sigmoid}(\bm \nu^{\top}(0.5\bm z^3+0.2\bm z))$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123.734"/>
  <p:tag name="LATEXADDIN" val="\documentclass{article}&#10;\usepackage{amsmath}&#10;\usepackage{bm,amssymb}&#10;\pagestyle{empty}&#10;\begin{document}&#10;&#10;$I=20, K=3, F=5, D=10, \mu=2000$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0.7199"/>
  <p:tag name="ORIGINALWIDTH" val="1833.521"/>
  <p:tag name="LATEXADDIN" val="\documentclass{article}&#10;\usepackage{amsmath}&#10;\usepackage{bm,amssymb}&#10;\pagestyle{empty}&#10;\begin{document}&#10;&#10;${\sf MAE}_\lambda = \frac{1}{\prod_k I_k}\sum_{\bm i}\left |\frac{\widehat{\lambda}_{\bm i}}{\widehat{\lambda}^{(\text{avg})}} -\frac{\lambda^\natural_{\bm i}}{\lambda^{\natural(\text{avg})} }\right|$&#10;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07.2366"/>
  <p:tag name="LATEXADDIN" val="\documentclass{article}&#10;\usepackage{amsmath}&#10;\pagestyle{empty}&#10;\begin{document}&#10;&#10;$\boldsymbol{z}_{\boldsymbol i}$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41.4698"/>
  <p:tag name="LATEXADDIN" val="\documentclass{article}&#10;\usepackage{amsmath}&#10;\pagestyle{empty}&#10;\begin{document}&#10;&#10;$g_{\boldsymbol \theta}(\cdot)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104.9868"/>
  <p:tag name="LATEXADDIN" val="\documentclass{article}&#10;\usepackage{amsmath}&#10;\pagestyle{empty}&#10;\begin{document}&#10;&#10;$p_{\boldsymbol i}$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3.8808"/>
  <p:tag name="ORIGINALWIDTH" val="2232.471"/>
  <p:tag name="LATEXADDIN" val="\documentclass{article}&#10;\usepackage{amsmath}&#10;\pagestyle{empty}&#10;\usepackage{bm}&#10;\newcommand{\bi}{\bm{i}}&#10;\begin{document}&#10;&#10;\begin{align*} &#10; \lambda_{\bm i} &amp; = \sum_{f=1}^F  \prod_{k=1}^K \bm U_k(i_k,f),~\bm U_k \ge \bm 0, \forall k\in [K], \\&#10; n_{\bm i} &amp;\sim {\sf Poisson}(\lambda_{\bm i}), \\&#10; p_{\bm i} &amp;= g\left(\bm z_{\bm i}\right),~0\le p_{\bm i}\le 1,\label{eq:p_model}\\&#10; y_{\bm i}&amp;\sim {\sf Binomial}(n_{\bm i},p_{\bm i}), &#10; \end{align*}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377.9528"/>
  <p:tag name="LATEXADDIN" val="\documentclass{article}&#10;\usepackage{amsmath}&#10;\pagestyle{empty}&#10;\usepackage{bm}&#10;\newcommand{\bi}{\bm{i}}&#10;\newcommand{\z}{\boldsymbol{z}}&#10;\newcommand{\tP}{\underline{\bm P}}&#10;&#10;\begin{document}&#10;&#10; $\bm \varOmega \subset \bm \varXi$&#10;\end{document}"/>
  <p:tag name="IGUANATEXSIZE" val="20"/>
  <p:tag name="IGUANATEXCURSOR" val="2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77.9528"/>
  <p:tag name="LATEXADDIN" val="\documentclass{article}&#10;\usepackage{amsmath}&#10;\pagestyle{empty}&#10;\usepackage{bm}&#10;\newcommand{\bi}{\bm{i}}&#10;\newcommand{\z}{\boldsymbol{z}}&#10;\newcommand{\tP}{\underline{\bm P}}&#10;&#10;\begin{document}&#10;&#10; $\bm \varOmega = \bm \varXi$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377.9528"/>
  <p:tag name="LATEXADDIN" val="\documentclass{article}&#10;\usepackage{amsmath}&#10;\pagestyle{empty}&#10;\usepackage{bm}&#10;\newcommand{\bi}{\bm{i}}&#10;\newcommand{\z}{\boldsymbol{z}}&#10;\newcommand{\tP}{\underline{\bm P}}&#10;&#10;\begin{document}&#10;&#10; $\bm \varOmega \supset \bm \varXi$&#10;\end{document}"/>
  <p:tag name="IGUANATEXSIZE" val="20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627.6715"/>
  <p:tag name="LATEXADDIN" val="\documentclass{article}&#10;\usepackage{amsmath}&#10;\usepackage{bm,amssymb}&#10;\pagestyle{empty}&#10;\begin{document}&#10;&#10;$\lambda_{i,j}=\boldsymbol u_i^\top\boldsymbol v_j$&#10;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529.809"/>
  <p:tag name="LATEXADDIN" val="\documentclass{article}&#10;\usepackage{amsmath}&#10;\usepackage{bm,amssymb}&#10;\pagestyle{empty}&#10;\begin{document}&#10;&#10;$\gamma_{\varOmega}=0.1, \gamma_{\varXi}=0.3, \gamma_{\varTheta}=0.2$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529.809"/>
  <p:tag name="LATEXADDIN" val="\documentclass{article}&#10;\usepackage{amsmath}&#10;\usepackage{bm,amssymb}&#10;\pagestyle{empty}&#10;\begin{document}&#10;&#10;$\gamma_{\varOmega}=0.3, \gamma_{\varXi}=0.3, \gamma_{\varTheta}=0.2$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529.809"/>
  <p:tag name="LATEXADDIN" val="\documentclass{article}&#10;\usepackage{amsmath}&#10;\usepackage{bm,amssymb}&#10;\pagestyle{empty}&#10;\begin{document}&#10;&#10;$\gamma_{\varOmega}=0.4, \gamma_{\varXi}=0.3, \gamma_{\varTheta}=0.2$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331.084"/>
  <p:tag name="LATEXADDIN" val="\documentclass{article}&#10;\usepackage{amsmath}&#10;\pagestyle{empty}&#10;\usepackage{bm}&#10;\newcommand{\bi}{\bm{i}}&#10;\newcommand{\z}{\boldsymbol{z}}&#10;\newcommand{\tP}{\underline{\bm P}}&#10;&#10;\begin{document}&#10;  $&#10;      \max_{\bi,\bm j\in \bm \varTheta} \| \bm z_{\bi} -\bm z_{\bm j}\|_2 \leq \zeta&#10;    $&#10; \end{document}"/>
  <p:tag name="IGUANATEXSIZE" val="20"/>
  <p:tag name="IGUANATEXCURSOR" val="2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98.98764"/>
  <p:tag name="LATEXADDIN" val="\documentclass{article}&#10;\usepackage{amsmath}&#10;\pagestyle{empty}&#10;\usepackage{bm}&#10;\newcommand{\bi}{\bm{i}}&#10;\newcommand{\z}{\boldsymbol{z}}&#10;\newcommand{\tP}{\underline{\bm P}}&#10;&#10;\begin{document}&#10;  $&#10; \bm \varTheta    $&#10; 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331.084"/>
  <p:tag name="LATEXADDIN" val="\documentclass{article}&#10;\usepackage{amsmath}&#10;\pagestyle{empty}&#10;\usepackage{bm}&#10;\newcommand{\bi}{\bm{i}}&#10;\newcommand{\z}{\boldsymbol{z}}&#10;\newcommand{\tP}{\underline{\bm P}}&#10;&#10;\begin{document}&#10;  $&#10;      \max_{\bi,\bm j\in \bm \varTheta} \| \bm z_{\bi} -\bm z_{\bm j}\|_2 \leq \zeta&#10;    $&#10; \end{document}"/>
  <p:tag name="IGUANATEXSIZE" val="20"/>
  <p:tag name="IGUANATEXCURSOR" val="2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53.99323"/>
  <p:tag name="LATEXADDIN" val="\documentclass{article}&#10;\usepackage{amsmath}&#10;\pagestyle{empty}&#10;\usepackage{bm}&#10;\newcommand{\bi}{\bm{i}}&#10;\newcommand{\z}{\boldsymbol{z}}&#10;\newcommand{\tP}{\underline{\bm P}}&#10;&#10;\begin{document}&#10;  $&#10;     \zeta&#10;    $&#10; 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5.6805"/>
  <p:tag name="ORIGINALWIDTH" val="2068.991"/>
  <p:tag name="LATEXADDIN" val="\documentclass{article}&#10;\usepackage{amsmath}&#10;\pagestyle{empty}&#10;\begin{document}&#10;&#10;\begin{align*} &#10; n_{i,j} &amp;\sim {\sf Poisson}(\lambda_{i,j}),\\&#10;\lambda_{i,j}&amp;=\boldsymbol u_i^\top\boldsymbol v_j,~\boldsymbol u_i\geq\boldsymbol 0,\boldsymbol v_j\geq\boldsymbol 0,\\&#10; y_{i,j} &amp;\sim {\sf Binomial}(n_{i,j},p_{i,j}),~p_{i,j}=\boldsymbol z_{i,j}^\top \boldsymbol \theta.&#10; \end{align*}&#10;&#10;\end{document}"/>
  <p:tag name="IGUANATEXSIZE" val="20"/>
  <p:tag name="IGUANATEXCURSOR" val="3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04.237"/>
  <p:tag name="LATEXADDIN" val="\documentclass{article}&#10;\usepackage{amsmath}&#10;\pagestyle{empty}&#10;\begin{document}&#10;&#10;$\lambda_{\boldsymbol{i}}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09.4863"/>
  <p:tag name="LATEXADDIN" val="\documentclass{article}&#10;\usepackage{amsmath}&#10;\pagestyle{empty}&#10;\begin{document}&#10;&#10;$n_{\boldsymbol{i}}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A57DC2A-0825-490E-BCF1-F01CAA1931B9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43399</TotalTime>
  <Words>1126</Words>
  <Application>Microsoft Office PowerPoint</Application>
  <PresentationFormat>Widescreen</PresentationFormat>
  <Paragraphs>174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Adobe Devanagari</vt:lpstr>
      <vt:lpstr>Arial</vt:lpstr>
      <vt:lpstr>Bahnschrift SemiBold</vt:lpstr>
      <vt:lpstr>Bahnschrift SemiLight</vt:lpstr>
      <vt:lpstr>Calibri</vt:lpstr>
      <vt:lpstr>Calibri Light</vt:lpstr>
      <vt:lpstr>Cambria</vt:lpstr>
      <vt:lpstr>Cambria Math</vt:lpstr>
      <vt:lpstr>Franklin Gothic Medium</vt:lpstr>
      <vt:lpstr>KievitPro-Bold</vt:lpstr>
      <vt:lpstr>Times New Roman</vt:lpstr>
      <vt:lpstr>Wingdings</vt:lpstr>
      <vt:lpstr>Office Theme</vt:lpstr>
      <vt:lpstr>Under-Counted Tensor Completion with Neural Side Information Learner: Recoverability and Algorithm</vt:lpstr>
      <vt:lpstr>Under-counted Data</vt:lpstr>
      <vt:lpstr>PowerPoint Presentation</vt:lpstr>
      <vt:lpstr>Tensors Meet Under-counted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under Label Noise with Provable Guarantees</dc:title>
  <dc:creator>Ibrahim, Shahana</dc:creator>
  <cp:lastModifiedBy>Ibrahim, Shahana</cp:lastModifiedBy>
  <cp:revision>1462</cp:revision>
  <dcterms:created xsi:type="dcterms:W3CDTF">2023-02-26T21:32:00Z</dcterms:created>
  <dcterms:modified xsi:type="dcterms:W3CDTF">2023-06-06T16:45:59Z</dcterms:modified>
</cp:coreProperties>
</file>